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0" r:id="rId26"/>
    <p:sldId id="283" r:id="rId27"/>
    <p:sldId id="282" r:id="rId28"/>
    <p:sldId id="285" r:id="rId29"/>
    <p:sldId id="286" r:id="rId30"/>
    <p:sldId id="287" r:id="rId31"/>
    <p:sldId id="288" r:id="rId32"/>
    <p:sldId id="289" r:id="rId33"/>
    <p:sldId id="290" r:id="rId34"/>
    <p:sldId id="297" r:id="rId35"/>
    <p:sldId id="293" r:id="rId36"/>
    <p:sldId id="299" r:id="rId37"/>
    <p:sldId id="300" r:id="rId38"/>
    <p:sldId id="304" r:id="rId39"/>
    <p:sldId id="305" r:id="rId40"/>
    <p:sldId id="302" r:id="rId41"/>
    <p:sldId id="303" r:id="rId42"/>
    <p:sldId id="306" r:id="rId43"/>
    <p:sldId id="298" r:id="rId44"/>
    <p:sldId id="307" r:id="rId45"/>
    <p:sldId id="309" r:id="rId46"/>
    <p:sldId id="308" r:id="rId47"/>
    <p:sldId id="311" r:id="rId48"/>
    <p:sldId id="313" r:id="rId49"/>
    <p:sldId id="314" r:id="rId50"/>
    <p:sldId id="318" r:id="rId51"/>
    <p:sldId id="319" r:id="rId52"/>
    <p:sldId id="315" r:id="rId53"/>
    <p:sldId id="316" r:id="rId54"/>
    <p:sldId id="317" r:id="rId55"/>
    <p:sldId id="320" r:id="rId56"/>
    <p:sldId id="322" r:id="rId57"/>
    <p:sldId id="321" r:id="rId58"/>
    <p:sldId id="324" r:id="rId59"/>
    <p:sldId id="325" r:id="rId60"/>
    <p:sldId id="323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  <p:sldId id="334" r:id="rId70"/>
    <p:sldId id="335" r:id="rId71"/>
    <p:sldId id="336" r:id="rId7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973B29"/>
    <a:srgbClr val="9A2684"/>
    <a:srgbClr val="FF0000"/>
    <a:srgbClr val="66FF33"/>
    <a:srgbClr val="829B25"/>
    <a:srgbClr val="879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71"/>
  </p:normalViewPr>
  <p:slideViewPr>
    <p:cSldViewPr>
      <p:cViewPr varScale="1">
        <p:scale>
          <a:sx n="155" d="100"/>
          <a:sy n="155" d="100"/>
        </p:scale>
        <p:origin x="184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F3BC4-53D7-44E8-994B-14A233277D55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85C3B-11F1-4171-AF75-8E8C537735A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2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5C3B-11F1-4171-AF75-8E8C537735A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9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1F4117E-1179-48CE-B203-DDF3EABFE2A2}" type="datetimeFigureOut">
              <a:rPr lang="fr-FR" smtClean="0"/>
              <a:pPr/>
              <a:t>19/03/2020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1B4B2B-162F-4208-86F5-DB53A7D8C4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ichier:Styren.svg" TargetMode="External"/><Relationship Id="rId4" Type="http://schemas.openxmlformats.org/officeDocument/2006/relationships/image" Target="../media/image54.png"/><Relationship Id="rId5" Type="http://schemas.openxmlformats.org/officeDocument/2006/relationships/hyperlink" Target="http://upload.wikimedia.org/wikipedia/commons/1/10/Polystyrene_formation.PNG" TargetMode="External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Chromatographie : Théorie et applications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I.1- Historique</a:t>
            </a:r>
          </a:p>
          <a:p>
            <a:pPr>
              <a:buNone/>
            </a:pPr>
            <a:endParaRPr lang="fr-FR" sz="2000" b="1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♦ L’</a:t>
            </a:r>
            <a:r>
              <a:rPr lang="fr-FR" sz="1800" b="1" dirty="0" err="1" smtClean="0">
                <a:latin typeface="+mj-lt"/>
                <a:cs typeface="Times New Roman"/>
              </a:rPr>
              <a:t>étomologie</a:t>
            </a:r>
            <a:r>
              <a:rPr lang="fr-FR" sz="1800" b="1" dirty="0" smtClean="0">
                <a:latin typeface="+mj-lt"/>
                <a:cs typeface="Times New Roman"/>
              </a:rPr>
              <a:t> grecque du mot chromatographie est  : </a:t>
            </a:r>
            <a:r>
              <a:rPr lang="fr-FR" sz="1800" b="1" dirty="0" err="1" smtClean="0">
                <a:solidFill>
                  <a:srgbClr val="C00000"/>
                </a:solidFill>
                <a:latin typeface="+mj-lt"/>
                <a:cs typeface="Times New Roman"/>
              </a:rPr>
              <a:t>khrôma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fr-FR" sz="1800" b="1" dirty="0" smtClean="0">
                <a:latin typeface="+mj-lt"/>
                <a:cs typeface="Times New Roman"/>
              </a:rPr>
              <a:t>= couleur et </a:t>
            </a:r>
            <a:r>
              <a:rPr lang="fr-FR" sz="1800" b="1" dirty="0" err="1" smtClean="0">
                <a:solidFill>
                  <a:srgbClr val="C00000"/>
                </a:solidFill>
                <a:latin typeface="+mj-lt"/>
                <a:cs typeface="Times New Roman"/>
              </a:rPr>
              <a:t>graphein</a:t>
            </a:r>
            <a:r>
              <a:rPr lang="fr-FR" sz="1800" b="1" dirty="0" smtClean="0">
                <a:latin typeface="+mj-lt"/>
                <a:cs typeface="Times New Roman"/>
              </a:rPr>
              <a:t> = écrire.</a:t>
            </a:r>
          </a:p>
          <a:p>
            <a:pPr algn="just">
              <a:buNone/>
            </a:pPr>
            <a:endParaRPr lang="fr-FR" sz="1800" b="1" dirty="0" smtClean="0">
              <a:solidFill>
                <a:srgbClr val="C00000"/>
              </a:solidFill>
              <a:latin typeface="+mj-lt"/>
            </a:endParaRPr>
          </a:p>
          <a:p>
            <a:pPr algn="just"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♦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Le premier </a:t>
            </a:r>
            <a:r>
              <a:rPr lang="fr-FR" sz="1800" b="1" dirty="0" smtClean="0">
                <a:latin typeface="+mj-lt"/>
                <a:cs typeface="Times New Roman"/>
              </a:rPr>
              <a:t>exemple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référentiel</a:t>
            </a:r>
            <a:r>
              <a:rPr lang="fr-FR" sz="1800" b="1" dirty="0" smtClean="0">
                <a:latin typeface="+mj-lt"/>
                <a:cs typeface="Times New Roman"/>
              </a:rPr>
              <a:t> d’un processus chromatographique fut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l’adoucissement de l’eau amère </a:t>
            </a:r>
            <a:r>
              <a:rPr lang="fr-FR" sz="1800" b="1" dirty="0" smtClean="0">
                <a:latin typeface="+mj-lt"/>
                <a:cs typeface="Times New Roman"/>
              </a:rPr>
              <a:t>par certains bois (résine : échangeuse de cation) qui ont des propriétés </a:t>
            </a:r>
            <a:r>
              <a:rPr lang="fr-FR" sz="1800" b="1" dirty="0" err="1" smtClean="0">
                <a:solidFill>
                  <a:srgbClr val="C00000"/>
                </a:solidFill>
                <a:latin typeface="+mj-lt"/>
                <a:cs typeface="Times New Roman"/>
              </a:rPr>
              <a:t>adsorptives</a:t>
            </a:r>
            <a:r>
              <a:rPr lang="fr-FR" sz="1800" b="1" dirty="0" smtClean="0">
                <a:latin typeface="+mj-lt"/>
                <a:cs typeface="Times New Roman"/>
              </a:rPr>
              <a:t> (ancien testament).</a:t>
            </a:r>
          </a:p>
          <a:p>
            <a:pPr algn="just">
              <a:buNone/>
            </a:pPr>
            <a:endParaRPr lang="fr-FR" sz="1800" b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♦ En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Grèce</a:t>
            </a:r>
            <a:r>
              <a:rPr lang="fr-FR" sz="1800" b="1" dirty="0" smtClean="0">
                <a:latin typeface="+mj-lt"/>
                <a:cs typeface="Times New Roman"/>
              </a:rPr>
              <a:t> antique :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purification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fr-FR" sz="1800" b="1" dirty="0" smtClean="0">
                <a:latin typeface="+mj-lt"/>
                <a:cs typeface="Times New Roman"/>
              </a:rPr>
              <a:t>de l’eau de mer par échange ionique.</a:t>
            </a:r>
          </a:p>
          <a:p>
            <a:pPr algn="just"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♦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1903</a:t>
            </a:r>
            <a:r>
              <a:rPr lang="fr-FR" sz="1800" b="1" dirty="0" smtClean="0">
                <a:latin typeface="+mj-lt"/>
                <a:cs typeface="Times New Roman"/>
              </a:rPr>
              <a:t> début de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développement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fr-FR" sz="1800" b="1" dirty="0" smtClean="0">
                <a:latin typeface="+mj-lt"/>
                <a:cs typeface="Times New Roman"/>
              </a:rPr>
              <a:t>de la technique chromatographique  (1952 chromatographie d’échange d’ions sur zéolithes :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Prix Nobel</a:t>
            </a:r>
            <a:r>
              <a:rPr lang="fr-FR" sz="1800" b="1" dirty="0" smtClean="0">
                <a:latin typeface="+mj-lt"/>
                <a:cs typeface="Times New Roman"/>
              </a:rPr>
              <a:t>).</a:t>
            </a:r>
            <a:endParaRPr lang="fr-FR" sz="1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suite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2000" b="1" dirty="0" smtClean="0">
                <a:latin typeface="+mj-lt"/>
                <a:cs typeface="Times New Roman"/>
              </a:rPr>
              <a:t>● la phase stationnaire (support ou matrice) comme la phase mobile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ne réagit pas chimiquement </a:t>
            </a:r>
            <a:r>
              <a:rPr lang="fr-FR" sz="2000" b="1" dirty="0" smtClean="0">
                <a:latin typeface="+mj-lt"/>
                <a:cs typeface="Times New Roman"/>
              </a:rPr>
              <a:t>avec les molécules qui font l’objet de séparation.</a:t>
            </a:r>
          </a:p>
          <a:p>
            <a:pPr algn="just"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2000" b="1" dirty="0" smtClean="0">
                <a:latin typeface="+mj-lt"/>
                <a:cs typeface="Times New Roman"/>
              </a:rPr>
              <a:t>● Si la phase stationnaire est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convenablement choisie</a:t>
            </a:r>
            <a:r>
              <a:rPr lang="fr-FR" sz="2000" b="1" dirty="0" smtClean="0">
                <a:latin typeface="+mj-lt"/>
                <a:cs typeface="Times New Roman"/>
              </a:rPr>
              <a:t>, les constituants du mélange, seront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intégralement retenues </a:t>
            </a:r>
            <a:r>
              <a:rPr lang="fr-FR" sz="2000" b="1" dirty="0" smtClean="0">
                <a:latin typeface="+mj-lt"/>
                <a:cs typeface="Times New Roman"/>
              </a:rPr>
              <a:t>lors de la traversée de la colonne.</a:t>
            </a:r>
          </a:p>
          <a:p>
            <a:pPr algn="just"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2000" b="1" dirty="0" smtClean="0">
                <a:cs typeface="Times New Roman"/>
              </a:rPr>
              <a:t>● Du processus de rétention  résulte un déplacement des constituants </a:t>
            </a:r>
            <a:r>
              <a:rPr lang="fr-FR" sz="2000" b="1" dirty="0" smtClean="0">
                <a:solidFill>
                  <a:srgbClr val="C00000"/>
                </a:solidFill>
                <a:cs typeface="Times New Roman"/>
              </a:rPr>
              <a:t>moins vite que la phase mobile </a:t>
            </a:r>
            <a:r>
              <a:rPr lang="fr-FR" sz="2000" b="1" dirty="0" smtClean="0">
                <a:cs typeface="Times New Roman"/>
              </a:rPr>
              <a:t>et que leurs vitesses de déplacement ou de migration sont différentes. Ils sont ainsi </a:t>
            </a:r>
            <a:r>
              <a:rPr lang="fr-FR" sz="2000" b="1" dirty="0" smtClean="0">
                <a:solidFill>
                  <a:srgbClr val="C00000"/>
                </a:solidFill>
                <a:cs typeface="Times New Roman"/>
              </a:rPr>
              <a:t>élués</a:t>
            </a:r>
            <a:r>
              <a:rPr lang="fr-FR" sz="2000" b="1" dirty="0" smtClean="0">
                <a:cs typeface="Times New Roman"/>
              </a:rPr>
              <a:t> de la colonne </a:t>
            </a:r>
            <a:r>
              <a:rPr lang="fr-FR" sz="2000" b="1" dirty="0" smtClean="0">
                <a:solidFill>
                  <a:srgbClr val="C00000"/>
                </a:solidFill>
                <a:cs typeface="Times New Roman"/>
              </a:rPr>
              <a:t>les uns après les autres </a:t>
            </a:r>
            <a:r>
              <a:rPr lang="fr-FR" sz="2000" b="1" dirty="0" smtClean="0">
                <a:cs typeface="Times New Roman"/>
              </a:rPr>
              <a:t>et donc séparés. </a:t>
            </a:r>
            <a:endParaRPr lang="fr-FR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suite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2000" b="1" dirty="0" smtClean="0">
                <a:latin typeface="+mj-lt"/>
                <a:cs typeface="Times New Roman"/>
              </a:rPr>
              <a:t>♦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Un détecteur </a:t>
            </a:r>
            <a:r>
              <a:rPr lang="fr-FR" sz="2000" b="1" dirty="0" smtClean="0">
                <a:latin typeface="+mj-lt"/>
                <a:cs typeface="Times New Roman"/>
              </a:rPr>
              <a:t>placé à la sortie de la colonne couplé à un enregistreur et intégrateur permet d’obtenir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un chromatogramme.</a:t>
            </a:r>
            <a:r>
              <a:rPr lang="fr-FR" sz="2000" b="1" dirty="0" smtClean="0">
                <a:latin typeface="+mj-lt"/>
                <a:cs typeface="Times New Roman"/>
              </a:rPr>
              <a:t> Celui-ci est constitués de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pics chromatographiques</a:t>
            </a:r>
            <a:r>
              <a:rPr lang="fr-FR" sz="2000" b="1" dirty="0" smtClean="0">
                <a:latin typeface="+mj-lt"/>
                <a:cs typeface="Times New Roman"/>
              </a:rPr>
              <a:t> représentant les constituants du mélange analysé. Au sommet de chaque pic est marqué le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temps de sa rétention </a:t>
            </a:r>
            <a:r>
              <a:rPr lang="fr-FR" sz="2000" b="1" dirty="0" smtClean="0">
                <a:latin typeface="+mj-lt"/>
                <a:cs typeface="Times New Roman"/>
              </a:rPr>
              <a:t>c’est-à-dire le temps de son détection ou de sa sortie de la colonne.</a:t>
            </a:r>
          </a:p>
          <a:p>
            <a:pPr algn="just"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2000" b="1" dirty="0" smtClean="0">
                <a:cs typeface="Times New Roman"/>
              </a:rPr>
              <a:t>♦ Chaque composé est </a:t>
            </a:r>
            <a:r>
              <a:rPr lang="fr-FR" sz="2000" b="1" dirty="0" smtClean="0">
                <a:solidFill>
                  <a:srgbClr val="C00000"/>
                </a:solidFill>
                <a:cs typeface="Times New Roman"/>
              </a:rPr>
              <a:t>caractérisé</a:t>
            </a:r>
            <a:r>
              <a:rPr lang="fr-FR" sz="2000" b="1" dirty="0" smtClean="0">
                <a:cs typeface="Times New Roman"/>
              </a:rPr>
              <a:t> par son </a:t>
            </a:r>
            <a:r>
              <a:rPr lang="fr-FR" sz="2000" b="1" dirty="0" smtClean="0">
                <a:solidFill>
                  <a:srgbClr val="C00000"/>
                </a:solidFill>
                <a:cs typeface="Times New Roman"/>
              </a:rPr>
              <a:t>temps unique de rétention</a:t>
            </a:r>
            <a:r>
              <a:rPr lang="fr-FR" sz="2000" b="1" dirty="0" smtClean="0">
                <a:cs typeface="Times New Roman"/>
              </a:rPr>
              <a:t>. Son </a:t>
            </a:r>
            <a:r>
              <a:rPr lang="fr-FR" sz="2000" b="1" dirty="0" smtClean="0">
                <a:solidFill>
                  <a:srgbClr val="C00000"/>
                </a:solidFill>
                <a:cs typeface="Times New Roman"/>
              </a:rPr>
              <a:t>quantité de matière </a:t>
            </a:r>
            <a:r>
              <a:rPr lang="fr-FR" sz="2000" b="1" dirty="0" smtClean="0">
                <a:cs typeface="Times New Roman"/>
              </a:rPr>
              <a:t>est proportionnelle à la </a:t>
            </a:r>
            <a:r>
              <a:rPr lang="fr-FR" sz="2000" b="1" dirty="0" smtClean="0">
                <a:solidFill>
                  <a:srgbClr val="C00000"/>
                </a:solidFill>
                <a:cs typeface="Times New Roman"/>
              </a:rPr>
              <a:t>surface </a:t>
            </a:r>
            <a:r>
              <a:rPr lang="fr-FR" sz="2000" b="1" dirty="0" smtClean="0">
                <a:cs typeface="Times New Roman"/>
              </a:rPr>
              <a:t>de son pic.</a:t>
            </a:r>
            <a:endParaRPr lang="fr-FR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I.3- Identification d’un composé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♣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L’identification</a:t>
            </a:r>
            <a:r>
              <a:rPr lang="fr-FR" sz="1600" b="1" dirty="0" smtClean="0">
                <a:latin typeface="+mj-lt"/>
                <a:cs typeface="Times New Roman"/>
              </a:rPr>
              <a:t> d’un composé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A dans un mélange </a:t>
            </a:r>
            <a:r>
              <a:rPr lang="fr-FR" sz="1600" b="1" dirty="0" smtClean="0">
                <a:latin typeface="+mj-lt"/>
                <a:cs typeface="Times New Roman"/>
              </a:rPr>
              <a:t>par chromatographie est basée sur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le temps de rétention (tr/A)</a:t>
            </a:r>
          </a:p>
          <a:p>
            <a:pPr algn="just">
              <a:buNone/>
            </a:pP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</a:p>
          <a:p>
            <a:pPr algn="just"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♣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On relève </a:t>
            </a:r>
            <a:r>
              <a:rPr lang="fr-FR" sz="1600" b="1" dirty="0" smtClean="0">
                <a:latin typeface="+mj-lt"/>
                <a:cs typeface="Times New Roman"/>
              </a:rPr>
              <a:t>le tr/A du pic chromatographique du composé A inconnu  et on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le compare </a:t>
            </a:r>
            <a:r>
              <a:rPr lang="fr-FR" sz="1600" b="1" dirty="0" smtClean="0">
                <a:latin typeface="+mj-lt"/>
                <a:cs typeface="Times New Roman"/>
              </a:rPr>
              <a:t>au tr/A de A pur.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Dans le cas où ces deux temps de rétention soient égaux le composé A serait identifié</a:t>
            </a:r>
            <a:r>
              <a:rPr lang="fr-FR" sz="1600" b="1" dirty="0" smtClean="0">
                <a:latin typeface="+mj-lt"/>
                <a:cs typeface="Times New Roman"/>
              </a:rPr>
              <a:t>. A noter que la mesure de tr/A pour le composé A à identifier et le composé A pur doit se faire dans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les mêmes conditions opératoires chromatographiques . </a:t>
            </a:r>
          </a:p>
          <a:p>
            <a:pPr algn="just">
              <a:buNone/>
            </a:pPr>
            <a:endParaRPr lang="fr-FR" sz="1600" b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♣ Cette identification par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tr</a:t>
            </a:r>
            <a:r>
              <a:rPr lang="fr-FR" sz="1600" b="1" dirty="0" smtClean="0">
                <a:latin typeface="+mj-lt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n’est pas absolue (elle est aléatoire)</a:t>
            </a:r>
            <a:r>
              <a:rPr lang="fr-FR" sz="1600" b="1" dirty="0" smtClean="0">
                <a:latin typeface="+mj-lt"/>
                <a:cs typeface="Times New Roman"/>
              </a:rPr>
              <a:t>. Car la mesure de tr est souvent long à mise en œuvre et que la phase stationnaire pourrait modifier les propriétés du composé notamment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tr</a:t>
            </a:r>
            <a:r>
              <a:rPr lang="fr-FR" sz="1600" b="1" dirty="0" smtClean="0">
                <a:latin typeface="+mj-lt"/>
                <a:cs typeface="Times New Roman"/>
              </a:rPr>
              <a:t>.</a:t>
            </a:r>
          </a:p>
          <a:p>
            <a:pPr algn="just"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♣ La chromatographie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couplée à une autre technique </a:t>
            </a:r>
            <a:r>
              <a:rPr lang="fr-FR" sz="1600" b="1" dirty="0" smtClean="0">
                <a:latin typeface="+mj-lt"/>
                <a:cs typeface="Times New Roman"/>
              </a:rPr>
              <a:t>(spectroscopie de masse, IR, ...) aboutit avec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certitude</a:t>
            </a:r>
            <a:r>
              <a:rPr lang="fr-FR" sz="1600" b="1" dirty="0" smtClean="0">
                <a:latin typeface="+mj-lt"/>
                <a:cs typeface="Times New Roman"/>
              </a:rPr>
              <a:t> à l’identification des composés.</a:t>
            </a:r>
          </a:p>
          <a:p>
            <a:pPr algn="just">
              <a:buNone/>
            </a:pPr>
            <a:endParaRPr lang="fr-FR" sz="1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I.4- le mécanisme de rétention des molécules par la phase stationnaire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FR" sz="1800" b="1" dirty="0" smtClean="0">
                <a:solidFill>
                  <a:srgbClr val="C00000"/>
                </a:solidFill>
              </a:rPr>
              <a:t>L’interaction</a:t>
            </a:r>
            <a:r>
              <a:rPr lang="fr-FR" sz="1800" b="1" dirty="0" smtClean="0"/>
              <a:t> entre la phase stationnaire et les molécules à séparer sont de nature </a:t>
            </a:r>
            <a:r>
              <a:rPr lang="fr-FR" sz="1800" b="1" dirty="0" smtClean="0">
                <a:solidFill>
                  <a:srgbClr val="C00000"/>
                </a:solidFill>
              </a:rPr>
              <a:t>différente</a:t>
            </a:r>
            <a:r>
              <a:rPr lang="fr-FR" sz="1800" b="1" dirty="0" smtClean="0"/>
              <a:t> :</a:t>
            </a:r>
          </a:p>
          <a:p>
            <a:pPr>
              <a:buNone/>
            </a:pPr>
            <a:endParaRPr lang="fr-FR" sz="1800" b="1" dirty="0" smtClean="0"/>
          </a:p>
          <a:p>
            <a:pPr>
              <a:buClrTx/>
              <a:buFont typeface="Wingdings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</a:rPr>
              <a:t>Adsorption/désorption</a:t>
            </a:r>
            <a:r>
              <a:rPr lang="fr-FR" sz="1800" b="1" dirty="0" smtClean="0"/>
              <a:t> (</a:t>
            </a:r>
            <a:r>
              <a:rPr lang="fr-FR" sz="1800" b="1" dirty="0" smtClean="0">
                <a:solidFill>
                  <a:srgbClr val="C00000"/>
                </a:solidFill>
              </a:rPr>
              <a:t>CPG ou HPLC</a:t>
            </a:r>
            <a:r>
              <a:rPr lang="fr-FR" sz="1800" b="1" dirty="0" smtClean="0"/>
              <a:t>)</a:t>
            </a:r>
          </a:p>
          <a:p>
            <a:pPr>
              <a:buClrTx/>
              <a:buNone/>
            </a:pPr>
            <a:endParaRPr lang="fr-FR" sz="1800" b="1" dirty="0" smtClean="0"/>
          </a:p>
          <a:p>
            <a:pPr>
              <a:buClrTx/>
              <a:buFont typeface="Wingdings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</a:rPr>
              <a:t>Partage</a:t>
            </a:r>
            <a:r>
              <a:rPr lang="fr-FR" sz="1800" b="1" dirty="0" smtClean="0"/>
              <a:t> : solubilité des molécules à séparer entre la phase stationnaire et la phase mobile (</a:t>
            </a:r>
            <a:r>
              <a:rPr lang="fr-FR" sz="1800" b="1" dirty="0" smtClean="0">
                <a:solidFill>
                  <a:srgbClr val="C00000"/>
                </a:solidFill>
              </a:rPr>
              <a:t>HPLC</a:t>
            </a:r>
            <a:r>
              <a:rPr lang="fr-FR" sz="1800" b="1" dirty="0" smtClean="0"/>
              <a:t>)</a:t>
            </a:r>
          </a:p>
          <a:p>
            <a:pPr>
              <a:buClrTx/>
              <a:buNone/>
            </a:pPr>
            <a:endParaRPr lang="fr-FR" sz="1800" b="1" dirty="0" smtClean="0"/>
          </a:p>
          <a:p>
            <a:pPr>
              <a:buClrTx/>
              <a:buFont typeface="Wingdings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</a:rPr>
              <a:t>Echange ionique </a:t>
            </a:r>
            <a:r>
              <a:rPr lang="fr-FR" sz="1800" b="1" dirty="0" smtClean="0"/>
              <a:t>: la phase stationnaire échange des ions </a:t>
            </a:r>
            <a:r>
              <a:rPr lang="fr-FR" sz="1800" b="1" dirty="0" err="1" smtClean="0"/>
              <a:t>evec</a:t>
            </a:r>
            <a:r>
              <a:rPr lang="fr-FR" sz="1800" b="1" dirty="0" smtClean="0"/>
              <a:t> un soluté ionisé et de charge opposé (</a:t>
            </a:r>
            <a:r>
              <a:rPr lang="fr-FR" sz="1800" b="1" dirty="0" smtClean="0">
                <a:solidFill>
                  <a:srgbClr val="C00000"/>
                </a:solidFill>
              </a:rPr>
              <a:t>CIE</a:t>
            </a:r>
            <a:r>
              <a:rPr lang="fr-FR" sz="1800" b="1" dirty="0" smtClean="0"/>
              <a:t>)</a:t>
            </a:r>
          </a:p>
          <a:p>
            <a:pPr>
              <a:buClrTx/>
              <a:buNone/>
            </a:pPr>
            <a:endParaRPr lang="fr-FR" sz="1800" b="1" dirty="0" smtClean="0"/>
          </a:p>
          <a:p>
            <a:pPr>
              <a:buClrTx/>
              <a:buFont typeface="Wingdings" pitchFamily="2" charset="2"/>
              <a:buChar char="ü"/>
            </a:pPr>
            <a:r>
              <a:rPr lang="fr-FR" sz="1800" b="1" dirty="0" smtClean="0">
                <a:solidFill>
                  <a:srgbClr val="0070C0"/>
                </a:solidFill>
              </a:rPr>
              <a:t>Exclusion</a:t>
            </a:r>
            <a:r>
              <a:rPr lang="fr-FR" sz="1800" b="1" dirty="0" smtClean="0"/>
              <a:t> : les pores de la phase stationnaire ne retiennent que certaines dimensions moléculaires (</a:t>
            </a:r>
            <a:r>
              <a:rPr lang="fr-FR" sz="1800" b="1" dirty="0" smtClean="0">
                <a:solidFill>
                  <a:srgbClr val="C00000"/>
                </a:solidFill>
              </a:rPr>
              <a:t>CEX</a:t>
            </a:r>
            <a:r>
              <a:rPr lang="fr-FR" sz="1800" b="1" dirty="0" smtClean="0"/>
              <a:t>)</a:t>
            </a:r>
          </a:p>
          <a:p>
            <a:pPr>
              <a:buClrTx/>
              <a:buFont typeface="Wingdings" pitchFamily="2" charset="2"/>
              <a:buChar char="Ø"/>
            </a:pPr>
            <a:endParaRPr lang="fr-FR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Exemples d’interaction</a:t>
            </a:r>
            <a:endParaRPr lang="fr-FR" sz="28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2571745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16"/>
            <a:ext cx="392909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429132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00034" y="1928803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Adsorption/désorption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57818" y="171448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Echange d’ions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86380" y="400050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</a:t>
            </a:r>
            <a:r>
              <a:rPr lang="fr-FR" b="1" dirty="0" smtClean="0">
                <a:solidFill>
                  <a:srgbClr val="C00000"/>
                </a:solidFill>
              </a:rPr>
              <a:t>Exclusion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I.5- Appareillage</a:t>
            </a:r>
            <a:endParaRPr lang="fr-F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6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Les détecteurs chromatographiques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2000" b="1" dirty="0" smtClean="0">
                <a:latin typeface="+mj-lt"/>
                <a:cs typeface="Times New Roman"/>
              </a:rPr>
              <a:t>● </a:t>
            </a:r>
            <a:r>
              <a:rPr lang="fr-FR" sz="2000" b="1" dirty="0" smtClean="0">
                <a:latin typeface="+mj-lt"/>
              </a:rPr>
              <a:t>Détecteur à ionisation à flamme (FID) (CPG</a:t>
            </a:r>
          </a:p>
          <a:p>
            <a:pPr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2000" b="1" dirty="0" smtClean="0">
                <a:latin typeface="+mj-lt"/>
                <a:cs typeface="Times New Roman"/>
              </a:rPr>
              <a:t>● </a:t>
            </a:r>
            <a:r>
              <a:rPr lang="fr-FR" sz="2000" b="1" dirty="0" smtClean="0">
                <a:latin typeface="+mj-lt"/>
              </a:rPr>
              <a:t>Les détecteurs </a:t>
            </a:r>
            <a:r>
              <a:rPr lang="fr-FR" sz="2000" b="1" dirty="0" err="1" smtClean="0">
                <a:latin typeface="+mj-lt"/>
              </a:rPr>
              <a:t>absorptiométriques</a:t>
            </a:r>
            <a:r>
              <a:rPr lang="fr-FR" sz="2000" b="1" dirty="0" smtClean="0">
                <a:latin typeface="+mj-lt"/>
              </a:rPr>
              <a:t> dans l’ultraviolet ou le visible et le réfractomètre différentiel sont les plus utilisés (HPLC)</a:t>
            </a:r>
            <a:endParaRPr lang="fr-FR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I.6- Les critères qualitatifs d’une bonne séparation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2000" b="1" dirty="0" smtClean="0">
                <a:latin typeface="+mj-lt"/>
                <a:cs typeface="Times New Roman"/>
              </a:rPr>
              <a:t>♠ </a:t>
            </a:r>
            <a:r>
              <a:rPr lang="fr-FR" sz="2000" b="1" dirty="0" smtClean="0">
                <a:latin typeface="+mj-lt"/>
              </a:rPr>
              <a:t>Le bute final d’une analyse chromatographique est une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bonne séparation </a:t>
            </a:r>
            <a:r>
              <a:rPr lang="fr-FR" sz="2000" b="1" dirty="0" smtClean="0">
                <a:latin typeface="+mj-lt"/>
              </a:rPr>
              <a:t>des produits. Celle-ci exige une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optimalisation</a:t>
            </a:r>
            <a:r>
              <a:rPr lang="fr-FR" sz="2000" b="1" dirty="0" smtClean="0">
                <a:latin typeface="+mj-lt"/>
              </a:rPr>
              <a:t> des paramètres de séparation chromatographique. </a:t>
            </a:r>
          </a:p>
          <a:p>
            <a:pPr algn="just">
              <a:buNone/>
            </a:pPr>
            <a:endParaRPr lang="fr-FR" sz="2000" b="1" dirty="0" smtClean="0">
              <a:latin typeface="+mj-lt"/>
            </a:endParaRPr>
          </a:p>
          <a:p>
            <a:pPr algn="just">
              <a:buNone/>
            </a:pPr>
            <a:r>
              <a:rPr lang="fr-FR" sz="2000" b="1" dirty="0" smtClean="0">
                <a:cs typeface="Times New Roman"/>
              </a:rPr>
              <a:t>♠ On qualifie une analyse chromatographique </a:t>
            </a:r>
            <a:r>
              <a:rPr lang="fr-FR" sz="2000" b="1" dirty="0" smtClean="0">
                <a:solidFill>
                  <a:srgbClr val="C00000"/>
                </a:solidFill>
                <a:cs typeface="Times New Roman"/>
              </a:rPr>
              <a:t>de bon </a:t>
            </a:r>
            <a:r>
              <a:rPr lang="fr-FR" sz="2000" b="1" dirty="0" smtClean="0">
                <a:cs typeface="Times New Roman"/>
              </a:rPr>
              <a:t>si :</a:t>
            </a:r>
          </a:p>
          <a:p>
            <a:pPr algn="just">
              <a:buNone/>
            </a:pPr>
            <a:endParaRPr lang="fr-FR" sz="2000" b="1" dirty="0" smtClean="0">
              <a:cs typeface="Times New Roman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fr-FR" sz="2000" b="1" dirty="0" smtClean="0">
                <a:latin typeface="+mj-lt"/>
              </a:rPr>
              <a:t> 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tous</a:t>
            </a:r>
            <a:r>
              <a:rPr lang="fr-FR" sz="2000" b="1" dirty="0" smtClean="0">
                <a:latin typeface="+mj-lt"/>
              </a:rPr>
              <a:t> les constituants du mélange sont retenus et élués</a:t>
            </a:r>
          </a:p>
          <a:p>
            <a:pPr algn="just">
              <a:buClrTx/>
              <a:buFont typeface="Wingdings" pitchFamily="2" charset="2"/>
              <a:buChar char="ü"/>
            </a:pPr>
            <a:endParaRPr lang="fr-FR" sz="2000" b="1" dirty="0" smtClean="0">
              <a:latin typeface="+mj-lt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fr-FR" sz="2000" b="1" dirty="0" smtClean="0">
                <a:latin typeface="+mj-lt"/>
              </a:rPr>
              <a:t>Les pics chromatographiques sont 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bien séparés</a:t>
            </a:r>
          </a:p>
          <a:p>
            <a:pPr algn="just">
              <a:buClrTx/>
              <a:buNone/>
            </a:pPr>
            <a:endParaRPr lang="fr-FR" sz="2000" b="1" dirty="0" smtClean="0">
              <a:latin typeface="+mj-lt"/>
            </a:endParaRPr>
          </a:p>
          <a:p>
            <a:pPr algn="just">
              <a:buClrTx/>
              <a:buFont typeface="Wingdings" pitchFamily="2" charset="2"/>
              <a:buChar char="ü"/>
            </a:pPr>
            <a:r>
              <a:rPr lang="fr-FR" sz="2000" b="1" dirty="0" smtClean="0">
                <a:latin typeface="+mj-lt"/>
              </a:rPr>
              <a:t>Le temps d’analyse est 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court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II- Théorie : les grandeurs fondamentales de la chromatographie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/>
              <a:t>II-1 Les grandeurs de rétention (</a:t>
            </a:r>
            <a:r>
              <a:rPr lang="fr-FR" sz="2000" b="1" dirty="0" err="1" smtClean="0">
                <a:solidFill>
                  <a:schemeClr val="accent1"/>
                </a:solidFill>
              </a:rPr>
              <a:t>retention</a:t>
            </a:r>
            <a:r>
              <a:rPr lang="fr-FR" sz="2000" b="1" dirty="0" smtClean="0">
                <a:solidFill>
                  <a:schemeClr val="accent1"/>
                </a:solidFill>
              </a:rPr>
              <a:t> time</a:t>
            </a:r>
            <a:r>
              <a:rPr lang="fr-FR" sz="2000" b="1" dirty="0" smtClean="0"/>
              <a:t>):</a:t>
            </a:r>
          </a:p>
          <a:p>
            <a:pPr>
              <a:buNone/>
            </a:pPr>
            <a:r>
              <a:rPr lang="fr-FR" sz="2000" b="1" dirty="0" smtClean="0"/>
              <a:t> </a:t>
            </a:r>
            <a:endParaRPr lang="fr-FR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071538" y="5072074"/>
            <a:ext cx="2428892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 </a:t>
            </a:r>
            <a:r>
              <a:rPr lang="fr-FR" b="1" dirty="0" err="1" smtClean="0"/>
              <a:t>t</a:t>
            </a:r>
            <a:r>
              <a:rPr lang="fr-FR" b="1" baseline="-25000" dirty="0" err="1" smtClean="0"/>
              <a:t>O</a:t>
            </a:r>
            <a:endParaRPr lang="fr-FR" b="1" baseline="-25000" dirty="0" smtClean="0"/>
          </a:p>
          <a:p>
            <a:r>
              <a:rPr lang="fr-FR" sz="2000" b="1" baseline="-25000" dirty="0" smtClean="0"/>
              <a:t>Début d’injection</a:t>
            </a:r>
            <a:endParaRPr lang="fr-FR" sz="2000" b="1" baseline="-25000" dirty="0"/>
          </a:p>
        </p:txBody>
      </p:sp>
      <p:sp>
        <p:nvSpPr>
          <p:cNvPr id="7" name="ZoneTexte 6"/>
          <p:cNvSpPr txBox="1"/>
          <p:nvPr/>
        </p:nvSpPr>
        <p:spPr>
          <a:xfrm>
            <a:off x="2357422" y="435769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pic de la phase mobile</a:t>
            </a:r>
            <a:endParaRPr lang="fr-FR" b="1" dirty="0"/>
          </a:p>
        </p:txBody>
      </p:sp>
      <p:sp>
        <p:nvSpPr>
          <p:cNvPr id="14" name="Flèche gauche 13"/>
          <p:cNvSpPr/>
          <p:nvPr/>
        </p:nvSpPr>
        <p:spPr>
          <a:xfrm>
            <a:off x="2071670" y="4429132"/>
            <a:ext cx="357190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 Les temps de rétention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000" b="1" dirty="0" smtClean="0"/>
          </a:p>
          <a:p>
            <a:pPr algn="just">
              <a:buNone/>
            </a:pPr>
            <a:endParaRPr lang="fr-FR" sz="2000" b="1" dirty="0" smtClean="0"/>
          </a:p>
          <a:p>
            <a:pPr algn="just">
              <a:buNone/>
            </a:pPr>
            <a:r>
              <a:rPr lang="fr-FR" sz="2000" b="1" dirty="0" smtClean="0"/>
              <a:t>a) </a:t>
            </a:r>
            <a:r>
              <a:rPr lang="fr-FR" sz="2000" b="1" dirty="0" smtClean="0">
                <a:solidFill>
                  <a:srgbClr val="C00000"/>
                </a:solidFill>
              </a:rPr>
              <a:t>Le temps mort (</a:t>
            </a:r>
            <a:r>
              <a:rPr lang="fr-FR" sz="2000" b="1" dirty="0" err="1" smtClean="0">
                <a:solidFill>
                  <a:schemeClr val="accent1"/>
                </a:solidFill>
              </a:rPr>
              <a:t>dead</a:t>
            </a:r>
            <a:r>
              <a:rPr lang="fr-FR" sz="2000" b="1" dirty="0" smtClean="0">
                <a:solidFill>
                  <a:schemeClr val="accent1"/>
                </a:solidFill>
              </a:rPr>
              <a:t> time</a:t>
            </a:r>
            <a:r>
              <a:rPr lang="fr-FR" sz="2000" b="1" dirty="0" smtClean="0">
                <a:solidFill>
                  <a:srgbClr val="C00000"/>
                </a:solidFill>
              </a:rPr>
              <a:t>) </a:t>
            </a:r>
            <a:r>
              <a:rPr lang="fr-FR" sz="2000" b="1" dirty="0" err="1" smtClean="0">
                <a:solidFill>
                  <a:srgbClr val="C00000"/>
                </a:solidFill>
              </a:rPr>
              <a:t>t</a:t>
            </a:r>
            <a:r>
              <a:rPr lang="fr-FR" sz="2000" b="1" baseline="-25000" dirty="0" err="1" smtClean="0">
                <a:solidFill>
                  <a:srgbClr val="C00000"/>
                </a:solidFill>
              </a:rPr>
              <a:t>M</a:t>
            </a:r>
            <a:r>
              <a:rPr lang="fr-FR" sz="2000" b="1" dirty="0" smtClean="0">
                <a:solidFill>
                  <a:srgbClr val="C00000"/>
                </a:solidFill>
              </a:rPr>
              <a:t> </a:t>
            </a:r>
            <a:r>
              <a:rPr lang="fr-FR" sz="2000" b="1" dirty="0" smtClean="0"/>
              <a:t>: C’est le temps que met un composé pour traverser la colonne </a:t>
            </a:r>
            <a:r>
              <a:rPr lang="fr-FR" sz="2000" b="1" dirty="0" smtClean="0">
                <a:solidFill>
                  <a:srgbClr val="C00000"/>
                </a:solidFill>
              </a:rPr>
              <a:t>de l’entrée (l’injection : </a:t>
            </a:r>
            <a:r>
              <a:rPr lang="fr-FR" sz="2000" b="1" dirty="0" err="1" smtClean="0">
                <a:solidFill>
                  <a:srgbClr val="C00000"/>
                </a:solidFill>
              </a:rPr>
              <a:t>t</a:t>
            </a:r>
            <a:r>
              <a:rPr lang="fr-FR" sz="2000" b="1" baseline="-25000" dirty="0" err="1" smtClean="0">
                <a:solidFill>
                  <a:srgbClr val="C00000"/>
                </a:solidFill>
              </a:rPr>
              <a:t>O</a:t>
            </a:r>
            <a:r>
              <a:rPr lang="fr-FR" sz="2000" b="1" dirty="0" smtClean="0">
                <a:solidFill>
                  <a:srgbClr val="C00000"/>
                </a:solidFill>
              </a:rPr>
              <a:t>) à la sortie (la détection)</a:t>
            </a:r>
            <a:r>
              <a:rPr lang="fr-FR" sz="2000" b="1" dirty="0" smtClean="0"/>
              <a:t>. Le temps </a:t>
            </a:r>
            <a:r>
              <a:rPr lang="fr-FR" sz="2000" b="1" dirty="0" err="1" smtClean="0"/>
              <a:t>t</a:t>
            </a:r>
            <a:r>
              <a:rPr lang="fr-FR" sz="2000" b="1" baseline="-25000" dirty="0" err="1" smtClean="0"/>
              <a:t>M</a:t>
            </a:r>
            <a:r>
              <a:rPr lang="fr-FR" sz="2000" b="1" baseline="-25000" dirty="0" smtClean="0"/>
              <a:t> </a:t>
            </a:r>
            <a:r>
              <a:rPr lang="fr-FR" sz="2000" b="1" dirty="0" smtClean="0"/>
              <a:t>est celui du pic de la phase mobile qui n’a fait l’objet d’aucune rétention par la phase stationnaire.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	Si on désigne par </a:t>
            </a:r>
            <a:r>
              <a:rPr lang="fr-FR" sz="2000" b="1" dirty="0" smtClean="0">
                <a:solidFill>
                  <a:srgbClr val="0070C0"/>
                </a:solidFill>
              </a:rPr>
              <a:t>u</a:t>
            </a:r>
            <a:r>
              <a:rPr lang="fr-FR" sz="2000" b="1" dirty="0" smtClean="0"/>
              <a:t> la vitesse moyenne linéaire de la phase mobile dans une colonne de longueur </a:t>
            </a:r>
            <a:r>
              <a:rPr lang="fr-FR" sz="2000" b="1" dirty="0" smtClean="0">
                <a:solidFill>
                  <a:srgbClr val="0070C0"/>
                </a:solidFill>
              </a:rPr>
              <a:t>L</a:t>
            </a:r>
            <a:r>
              <a:rPr lang="fr-FR" sz="2000" b="1" dirty="0" smtClean="0"/>
              <a:t> :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/>
              <a:t>				</a:t>
            </a:r>
            <a:r>
              <a:rPr lang="fr-FR" sz="2000" b="1" dirty="0" smtClean="0">
                <a:solidFill>
                  <a:srgbClr val="0070C0"/>
                </a:solidFill>
              </a:rPr>
              <a:t>u = L/</a:t>
            </a:r>
            <a:r>
              <a:rPr lang="fr-FR" sz="2000" b="1" dirty="0" err="1" smtClean="0">
                <a:solidFill>
                  <a:srgbClr val="0070C0"/>
                </a:solidFill>
              </a:rPr>
              <a:t>t</a:t>
            </a:r>
            <a:r>
              <a:rPr lang="fr-FR" sz="2000" b="1" baseline="-25000" dirty="0" err="1" smtClean="0">
                <a:solidFill>
                  <a:srgbClr val="0070C0"/>
                </a:solidFill>
              </a:rPr>
              <a:t>M</a:t>
            </a:r>
            <a:endParaRPr lang="fr-FR" sz="2000" b="1" baseline="-250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fr-FR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/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3100" b="1" dirty="0" smtClean="0">
                <a:solidFill>
                  <a:srgbClr val="7030A0"/>
                </a:solidFill>
              </a:rPr>
              <a:t>I.2- Principe de la chromatographie</a:t>
            </a:r>
            <a:r>
              <a:rPr lang="fr-FR" sz="2800" b="1" dirty="0" smtClean="0">
                <a:solidFill>
                  <a:srgbClr val="C00000"/>
                </a:solidFill>
              </a:rPr>
              <a:t/>
            </a:r>
            <a:br>
              <a:rPr lang="fr-FR" sz="2800" b="1" dirty="0" smtClean="0">
                <a:solidFill>
                  <a:srgbClr val="C00000"/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♥ La chromatographie est une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technique de base d’analyse séparative</a:t>
            </a:r>
            <a:r>
              <a:rPr lang="fr-FR" sz="1800" b="1" dirty="0" smtClean="0">
                <a:latin typeface="+mj-lt"/>
                <a:cs typeface="Times New Roman"/>
              </a:rPr>
              <a:t>. Elle sépare les constituants d’un mélange liquide ou gazeux (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cs typeface="Times New Roman"/>
              </a:rPr>
              <a:t>voir exemple de chromatogramme).</a:t>
            </a:r>
          </a:p>
          <a:p>
            <a:pPr algn="just"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♥ La chromatographie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sépare</a:t>
            </a:r>
            <a:r>
              <a:rPr lang="fr-FR" sz="1800" b="1" dirty="0" smtClean="0">
                <a:latin typeface="+mj-lt"/>
                <a:cs typeface="Times New Roman"/>
              </a:rPr>
              <a:t>,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identifie</a:t>
            </a:r>
            <a:r>
              <a:rPr lang="fr-FR" sz="1800" b="1" dirty="0" smtClean="0">
                <a:latin typeface="+mj-lt"/>
                <a:cs typeface="Times New Roman"/>
              </a:rPr>
              <a:t> et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quantifie</a:t>
            </a:r>
            <a:r>
              <a:rPr lang="fr-FR" sz="1800" b="1" dirty="0" smtClean="0">
                <a:latin typeface="+mj-lt"/>
                <a:cs typeface="Times New Roman"/>
              </a:rPr>
              <a:t> des composés chimiques d’un mélange ou d’une solution. Elle a un très grand domaine d’applicabilité.</a:t>
            </a:r>
          </a:p>
          <a:p>
            <a:pPr algn="just"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800" b="1" dirty="0" smtClean="0">
                <a:cs typeface="Times New Roman"/>
              </a:rPr>
              <a:t>♥ La </a:t>
            </a:r>
            <a:r>
              <a:rPr lang="fr-FR" sz="1800" b="1" dirty="0" smtClean="0">
                <a:solidFill>
                  <a:srgbClr val="C00000"/>
                </a:solidFill>
                <a:cs typeface="Times New Roman"/>
              </a:rPr>
              <a:t>séparation</a:t>
            </a:r>
            <a:r>
              <a:rPr lang="fr-FR" sz="1800" b="1" dirty="0" smtClean="0">
                <a:cs typeface="Times New Roman"/>
              </a:rPr>
              <a:t> entre les composés d’un échantillon se réalise dans la </a:t>
            </a:r>
            <a:r>
              <a:rPr lang="fr-FR" sz="1800" b="1" dirty="0" smtClean="0">
                <a:solidFill>
                  <a:srgbClr val="C00000"/>
                </a:solidFill>
                <a:cs typeface="Times New Roman"/>
              </a:rPr>
              <a:t>colonne</a:t>
            </a:r>
            <a:r>
              <a:rPr lang="fr-FR" sz="1800" b="1" dirty="0" smtClean="0">
                <a:cs typeface="Times New Roman"/>
              </a:rPr>
              <a:t> de l’appareil chromatographique (</a:t>
            </a:r>
            <a:r>
              <a:rPr lang="fr-FR" sz="1800" b="1" dirty="0" smtClean="0">
                <a:solidFill>
                  <a:srgbClr val="0070C0"/>
                </a:solidFill>
                <a:cs typeface="Times New Roman"/>
              </a:rPr>
              <a:t>voir schéma</a:t>
            </a:r>
            <a:r>
              <a:rPr lang="fr-FR" sz="1800" b="1" dirty="0" smtClean="0">
                <a:cs typeface="Times New Roman"/>
              </a:rPr>
              <a:t>).</a:t>
            </a:r>
          </a:p>
          <a:p>
            <a:pPr>
              <a:buNone/>
            </a:pPr>
            <a:endParaRPr lang="fr-FR" sz="1800" b="1" dirty="0" smtClean="0"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De quoi dépend le temps de rétention?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1600" b="1" dirty="0" smtClean="0"/>
              <a:t>b) </a:t>
            </a:r>
            <a:r>
              <a:rPr lang="fr-FR" sz="1600" b="1" dirty="0" smtClean="0">
                <a:solidFill>
                  <a:srgbClr val="C00000"/>
                </a:solidFill>
              </a:rPr>
              <a:t>Le temps de rétention (</a:t>
            </a:r>
            <a:r>
              <a:rPr lang="fr-FR" sz="1600" b="1" dirty="0" err="1" smtClean="0">
                <a:solidFill>
                  <a:schemeClr val="accent1"/>
                </a:solidFill>
              </a:rPr>
              <a:t>retention</a:t>
            </a:r>
            <a:r>
              <a:rPr lang="fr-FR" sz="1600" b="1" dirty="0" smtClean="0">
                <a:solidFill>
                  <a:schemeClr val="accent1"/>
                </a:solidFill>
              </a:rPr>
              <a:t> time</a:t>
            </a:r>
            <a:r>
              <a:rPr lang="fr-FR" sz="1600" b="1" dirty="0" smtClean="0">
                <a:solidFill>
                  <a:srgbClr val="C00000"/>
                </a:solidFill>
              </a:rPr>
              <a:t>) t</a:t>
            </a:r>
            <a:r>
              <a:rPr lang="fr-FR" sz="1600" b="1" baseline="-25000" dirty="0" smtClean="0">
                <a:solidFill>
                  <a:srgbClr val="C00000"/>
                </a:solidFill>
              </a:rPr>
              <a:t>R</a:t>
            </a:r>
            <a:r>
              <a:rPr lang="fr-FR" sz="1600" b="1" dirty="0" smtClean="0">
                <a:solidFill>
                  <a:srgbClr val="C00000"/>
                </a:solidFill>
              </a:rPr>
              <a:t> </a:t>
            </a:r>
            <a:r>
              <a:rPr lang="fr-FR" sz="1600" b="1" dirty="0" smtClean="0"/>
              <a:t>: Elle est une grandeur fondamentale. C’est le temps qu’on compte à partir du moment de l’injection (</a:t>
            </a:r>
            <a:r>
              <a:rPr lang="fr-FR" sz="1600" b="1" dirty="0" err="1" smtClean="0">
                <a:solidFill>
                  <a:srgbClr val="C00000"/>
                </a:solidFill>
              </a:rPr>
              <a:t>t</a:t>
            </a:r>
            <a:r>
              <a:rPr lang="fr-FR" sz="1600" b="1" baseline="-25000" dirty="0" err="1" smtClean="0">
                <a:solidFill>
                  <a:srgbClr val="C00000"/>
                </a:solidFill>
              </a:rPr>
              <a:t>O</a:t>
            </a:r>
            <a:r>
              <a:rPr lang="fr-FR" sz="1600" b="1" dirty="0" smtClean="0"/>
              <a:t>) jusqu’au sommet du pic chromatographique représentatif du composé. Il n’est pas constant puisqu’il dépend de :</a:t>
            </a:r>
          </a:p>
          <a:p>
            <a:pPr algn="just">
              <a:buNone/>
            </a:pPr>
            <a:endParaRPr lang="fr-FR" sz="16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600" b="1" dirty="0" smtClean="0"/>
              <a:t>Du </a:t>
            </a:r>
            <a:r>
              <a:rPr lang="fr-FR" sz="1600" b="1" dirty="0" smtClean="0">
                <a:solidFill>
                  <a:srgbClr val="C00000"/>
                </a:solidFill>
              </a:rPr>
              <a:t>débit </a:t>
            </a:r>
            <a:r>
              <a:rPr lang="fr-FR" sz="1600" b="1" dirty="0" smtClean="0"/>
              <a:t>de la phase mobile : </a:t>
            </a:r>
            <a:r>
              <a:rPr lang="fr-FR" sz="1600" b="1" dirty="0" smtClean="0">
                <a:solidFill>
                  <a:srgbClr val="0070C0"/>
                </a:solidFill>
              </a:rPr>
              <a:t>T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R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/>
              <a:t>vari dans le </a:t>
            </a:r>
            <a:r>
              <a:rPr lang="fr-FR" sz="1600" b="1" dirty="0" smtClean="0">
                <a:solidFill>
                  <a:srgbClr val="0070C0"/>
                </a:solidFill>
              </a:rPr>
              <a:t>même sens </a:t>
            </a:r>
            <a:r>
              <a:rPr lang="fr-FR" sz="1600" b="1" dirty="0" smtClean="0"/>
              <a:t>que le </a:t>
            </a:r>
            <a:r>
              <a:rPr lang="fr-FR" sz="1600" b="1" dirty="0" smtClean="0">
                <a:solidFill>
                  <a:srgbClr val="0070C0"/>
                </a:solidFill>
              </a:rPr>
              <a:t>D </a:t>
            </a:r>
          </a:p>
          <a:p>
            <a:pPr algn="just">
              <a:buClrTx/>
              <a:buNone/>
            </a:pPr>
            <a:endParaRPr lang="fr-FR" sz="16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600" b="1" dirty="0" smtClean="0"/>
              <a:t>De </a:t>
            </a:r>
            <a:r>
              <a:rPr lang="fr-FR" sz="1600" b="1" dirty="0" smtClean="0">
                <a:solidFill>
                  <a:srgbClr val="C00000"/>
                </a:solidFill>
              </a:rPr>
              <a:t>la température </a:t>
            </a:r>
            <a:r>
              <a:rPr lang="fr-FR" sz="1600" b="1" dirty="0" smtClean="0"/>
              <a:t>de l’élution : </a:t>
            </a:r>
            <a:r>
              <a:rPr lang="fr-FR" sz="1600" b="1" dirty="0" smtClean="0">
                <a:solidFill>
                  <a:srgbClr val="0070C0"/>
                </a:solidFill>
              </a:rPr>
              <a:t>T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R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/>
              <a:t>vari dans le </a:t>
            </a:r>
            <a:r>
              <a:rPr lang="fr-FR" sz="1600" b="1" dirty="0" smtClean="0">
                <a:solidFill>
                  <a:srgbClr val="0070C0"/>
                </a:solidFill>
              </a:rPr>
              <a:t>même sens </a:t>
            </a:r>
            <a:r>
              <a:rPr lang="fr-FR" sz="1600" b="1" dirty="0" smtClean="0"/>
              <a:t>que la </a:t>
            </a:r>
            <a:r>
              <a:rPr lang="fr-FR" sz="1600" b="1" dirty="0" smtClean="0">
                <a:solidFill>
                  <a:srgbClr val="0070C0"/>
                </a:solidFill>
              </a:rPr>
              <a:t>T </a:t>
            </a:r>
            <a:endParaRPr lang="fr-FR" sz="1600" b="1" dirty="0" smtClean="0"/>
          </a:p>
          <a:p>
            <a:pPr algn="just">
              <a:buClrTx/>
              <a:buNone/>
            </a:pPr>
            <a:endParaRPr lang="fr-FR" sz="16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600" b="1" dirty="0" smtClean="0"/>
              <a:t>De </a:t>
            </a:r>
            <a:r>
              <a:rPr lang="fr-FR" sz="1600" b="1" dirty="0" smtClean="0">
                <a:solidFill>
                  <a:srgbClr val="C00000"/>
                </a:solidFill>
              </a:rPr>
              <a:t>la composition </a:t>
            </a:r>
            <a:r>
              <a:rPr lang="fr-FR" sz="1600" b="1" dirty="0" smtClean="0"/>
              <a:t>de la phase mobile</a:t>
            </a:r>
          </a:p>
          <a:p>
            <a:pPr algn="just">
              <a:buClrTx/>
              <a:buNone/>
            </a:pPr>
            <a:endParaRPr lang="fr-FR" sz="16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600" b="1" dirty="0" smtClean="0"/>
              <a:t>Du </a:t>
            </a:r>
            <a:r>
              <a:rPr lang="fr-FR" sz="1600" b="1" dirty="0" smtClean="0">
                <a:solidFill>
                  <a:srgbClr val="C00000"/>
                </a:solidFill>
              </a:rPr>
              <a:t>vieillissement</a:t>
            </a:r>
            <a:r>
              <a:rPr lang="fr-FR" sz="1600" b="1" dirty="0" smtClean="0"/>
              <a:t> de la colonne</a:t>
            </a:r>
          </a:p>
          <a:p>
            <a:pPr algn="just">
              <a:buClrTx/>
              <a:buNone/>
            </a:pPr>
            <a:endParaRPr lang="fr-FR" sz="16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600" b="1" dirty="0" smtClean="0"/>
              <a:t>De </a:t>
            </a:r>
            <a:r>
              <a:rPr lang="fr-FR" sz="1600" b="1" dirty="0" smtClean="0">
                <a:solidFill>
                  <a:srgbClr val="C00000"/>
                </a:solidFill>
              </a:rPr>
              <a:t>la longueur </a:t>
            </a:r>
            <a:r>
              <a:rPr lang="fr-FR" sz="1600" b="1" dirty="0" smtClean="0"/>
              <a:t>de la colonne : </a:t>
            </a:r>
            <a:r>
              <a:rPr lang="fr-FR" sz="1600" b="1" dirty="0" smtClean="0">
                <a:solidFill>
                  <a:srgbClr val="0070C0"/>
                </a:solidFill>
              </a:rPr>
              <a:t>T</a:t>
            </a:r>
            <a:r>
              <a:rPr lang="fr-FR" sz="1600" b="1" baseline="-25000" dirty="0" smtClean="0">
                <a:solidFill>
                  <a:srgbClr val="0070C0"/>
                </a:solidFill>
              </a:rPr>
              <a:t>R</a:t>
            </a:r>
            <a:r>
              <a:rPr lang="fr-FR" sz="1600" b="1" dirty="0" smtClean="0">
                <a:solidFill>
                  <a:srgbClr val="0070C0"/>
                </a:solidFill>
              </a:rPr>
              <a:t> </a:t>
            </a:r>
            <a:r>
              <a:rPr lang="fr-FR" sz="1600" b="1" dirty="0" smtClean="0"/>
              <a:t>vari dans le </a:t>
            </a:r>
            <a:r>
              <a:rPr lang="fr-FR" sz="1600" b="1" dirty="0" smtClean="0">
                <a:solidFill>
                  <a:srgbClr val="0070C0"/>
                </a:solidFill>
              </a:rPr>
              <a:t>même sens </a:t>
            </a:r>
            <a:r>
              <a:rPr lang="fr-FR" sz="1600" b="1" dirty="0" smtClean="0"/>
              <a:t>que le </a:t>
            </a:r>
            <a:r>
              <a:rPr lang="fr-FR" sz="1600" b="1" dirty="0" smtClean="0">
                <a:solidFill>
                  <a:srgbClr val="0070C0"/>
                </a:solidFill>
              </a:rPr>
              <a:t>L </a:t>
            </a:r>
            <a:endParaRPr lang="fr-FR" sz="1600" b="1" dirty="0" smtClean="0"/>
          </a:p>
          <a:p>
            <a:pPr algn="just">
              <a:buClrTx/>
              <a:buNone/>
            </a:pPr>
            <a:endParaRPr lang="fr-FR" sz="16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600" b="1" dirty="0" smtClean="0"/>
              <a:t>De </a:t>
            </a:r>
            <a:r>
              <a:rPr lang="fr-FR" sz="1600" b="1" dirty="0" smtClean="0">
                <a:solidFill>
                  <a:srgbClr val="C00000"/>
                </a:solidFill>
              </a:rPr>
              <a:t>la nature </a:t>
            </a:r>
            <a:r>
              <a:rPr lang="fr-FR" sz="1600" b="1" dirty="0" smtClean="0"/>
              <a:t>de la phase mobile et de la phase stationnaire (types d’interactions intermoléculaires)</a:t>
            </a:r>
            <a:endParaRPr lang="fr-FR" sz="16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c) Le temps de rétention réduit t</a:t>
            </a:r>
            <a:r>
              <a:rPr lang="fr-FR" sz="2800" b="1" baseline="-25000" dirty="0" smtClean="0">
                <a:solidFill>
                  <a:srgbClr val="7030A0"/>
                </a:solidFill>
              </a:rPr>
              <a:t>S</a:t>
            </a:r>
            <a:endParaRPr lang="fr-FR" sz="2800" baseline="-250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357298"/>
            <a:ext cx="8503920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♦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t</a:t>
            </a:r>
            <a:r>
              <a:rPr lang="fr-FR" sz="1800" b="1" baseline="-25000" dirty="0" smtClean="0">
                <a:solidFill>
                  <a:srgbClr val="C00000"/>
                </a:solidFill>
                <a:latin typeface="+mj-lt"/>
                <a:cs typeface="Times New Roman"/>
              </a:rPr>
              <a:t>S</a:t>
            </a:r>
            <a:r>
              <a:rPr lang="fr-FR" sz="1800" b="1" dirty="0" smtClean="0">
                <a:latin typeface="+mj-lt"/>
                <a:cs typeface="Times New Roman"/>
              </a:rPr>
              <a:t> : </a:t>
            </a:r>
            <a:r>
              <a:rPr lang="fr-FR" sz="1800" b="1" dirty="0" smtClean="0">
                <a:latin typeface="+mj-lt"/>
              </a:rPr>
              <a:t>C’est le temps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</a:rPr>
              <a:t>de séjour </a:t>
            </a:r>
            <a:r>
              <a:rPr lang="fr-FR" sz="1800" b="1" dirty="0" smtClean="0">
                <a:latin typeface="+mj-lt"/>
              </a:rPr>
              <a:t>du composé en contact avec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</a:rPr>
              <a:t>la phase stationnaire</a:t>
            </a:r>
            <a:r>
              <a:rPr lang="fr-FR" sz="1800" b="1" dirty="0" smtClean="0">
                <a:latin typeface="+mj-lt"/>
              </a:rPr>
              <a:t>.</a:t>
            </a:r>
          </a:p>
          <a:p>
            <a:pPr algn="ctr">
              <a:buNone/>
            </a:pPr>
            <a:r>
              <a:rPr lang="fr-FR" sz="1800" b="1" dirty="0" smtClean="0">
                <a:latin typeface="+mj-lt"/>
                <a:cs typeface="Times New Roman"/>
              </a:rPr>
              <a:t> 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cs typeface="Times New Roman"/>
              </a:rPr>
              <a:t>t</a:t>
            </a:r>
            <a:r>
              <a:rPr lang="fr-FR" sz="1800" b="1" baseline="-25000" dirty="0" smtClean="0">
                <a:solidFill>
                  <a:srgbClr val="0070C0"/>
                </a:solidFill>
                <a:latin typeface="+mj-lt"/>
                <a:cs typeface="Times New Roman"/>
              </a:rPr>
              <a:t>S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cs typeface="Times New Roman"/>
              </a:rPr>
              <a:t> = t</a:t>
            </a:r>
            <a:r>
              <a:rPr lang="fr-FR" sz="1800" b="1" baseline="-25000" dirty="0" smtClean="0">
                <a:solidFill>
                  <a:srgbClr val="0070C0"/>
                </a:solidFill>
                <a:latin typeface="+mj-lt"/>
                <a:cs typeface="Times New Roman"/>
              </a:rPr>
              <a:t>R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cs typeface="Times New Roman"/>
              </a:rPr>
              <a:t> – </a:t>
            </a:r>
            <a:r>
              <a:rPr lang="fr-FR" sz="1800" b="1" dirty="0" err="1" smtClean="0">
                <a:solidFill>
                  <a:srgbClr val="0070C0"/>
                </a:solidFill>
                <a:latin typeface="+mj-lt"/>
                <a:cs typeface="Times New Roman"/>
              </a:rPr>
              <a:t>t</a:t>
            </a:r>
            <a:r>
              <a:rPr lang="fr-FR" sz="1800" b="1" baseline="-25000" dirty="0" err="1" smtClean="0">
                <a:solidFill>
                  <a:srgbClr val="0070C0"/>
                </a:solidFill>
                <a:latin typeface="+mj-lt"/>
                <a:cs typeface="Times New Roman"/>
              </a:rPr>
              <a:t>M</a:t>
            </a:r>
            <a:r>
              <a:rPr lang="fr-FR" sz="1800" b="1" baseline="-25000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</a:p>
          <a:p>
            <a:pPr algn="just">
              <a:buNone/>
            </a:pPr>
            <a:r>
              <a:rPr lang="fr-FR" sz="1800" b="1" dirty="0" smtClean="0">
                <a:solidFill>
                  <a:srgbClr val="7030A0"/>
                </a:solidFill>
                <a:latin typeface="+mj-lt"/>
              </a:rPr>
              <a:t>d) Le volume de rétention ou d’élution (V</a:t>
            </a:r>
            <a:r>
              <a:rPr lang="fr-FR" sz="1800" b="1" baseline="-25000" dirty="0" smtClean="0">
                <a:solidFill>
                  <a:srgbClr val="7030A0"/>
                </a:solidFill>
                <a:latin typeface="+mj-lt"/>
              </a:rPr>
              <a:t>R</a:t>
            </a:r>
            <a:r>
              <a:rPr lang="fr-FR" sz="1800" b="1" dirty="0" smtClean="0">
                <a:solidFill>
                  <a:srgbClr val="7030A0"/>
                </a:solidFill>
                <a:latin typeface="+mj-lt"/>
              </a:rPr>
              <a:t> ou V</a:t>
            </a:r>
            <a:r>
              <a:rPr lang="fr-FR" sz="1800" b="1" baseline="-25000" dirty="0" smtClean="0">
                <a:solidFill>
                  <a:srgbClr val="7030A0"/>
                </a:solidFill>
                <a:latin typeface="+mj-lt"/>
              </a:rPr>
              <a:t>E</a:t>
            </a:r>
            <a:r>
              <a:rPr lang="fr-FR" sz="1800" b="1" dirty="0" smtClean="0">
                <a:solidFill>
                  <a:srgbClr val="7030A0"/>
                </a:solidFill>
                <a:latin typeface="+mj-lt"/>
              </a:rPr>
              <a:t>)</a:t>
            </a:r>
          </a:p>
          <a:p>
            <a:pPr algn="just">
              <a:buNone/>
            </a:pPr>
            <a:r>
              <a:rPr lang="fr-FR" sz="1800" b="1" dirty="0" smtClean="0">
                <a:latin typeface="+mj-lt"/>
              </a:rPr>
              <a:t>C’est le volume de la phase (mobile + solutés) nécessaire à réaliser une liaison soluté---phase stationnaire. Il correspond au volume optimale exigé par l’élution :</a:t>
            </a:r>
          </a:p>
          <a:p>
            <a:pPr algn="just">
              <a:buNone/>
            </a:pPr>
            <a:r>
              <a:rPr lang="fr-FR" sz="1800" b="1" dirty="0" smtClean="0">
                <a:latin typeface="Times New Roman"/>
                <a:cs typeface="Times New Roman"/>
              </a:rPr>
              <a:t>●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</a:rPr>
              <a:t>V</a:t>
            </a:r>
            <a:r>
              <a:rPr lang="fr-FR" sz="1800" b="1" baseline="-25000" dirty="0" smtClean="0">
                <a:solidFill>
                  <a:srgbClr val="C00000"/>
                </a:solidFill>
                <a:latin typeface="+mj-lt"/>
              </a:rPr>
              <a:t>R</a:t>
            </a:r>
            <a:r>
              <a:rPr lang="fr-FR" sz="1800" b="1" dirty="0" smtClean="0">
                <a:latin typeface="+mj-lt"/>
              </a:rPr>
              <a:t>= </a:t>
            </a:r>
            <a:r>
              <a:rPr lang="fr-FR" sz="1800" b="1" dirty="0" err="1" smtClean="0">
                <a:latin typeface="+mj-lt"/>
              </a:rPr>
              <a:t>D.t</a:t>
            </a:r>
            <a:r>
              <a:rPr lang="fr-FR" sz="1800" b="1" baseline="-25000" dirty="0" err="1" smtClean="0">
                <a:latin typeface="+mj-lt"/>
              </a:rPr>
              <a:t>R</a:t>
            </a:r>
            <a:r>
              <a:rPr lang="fr-FR" sz="1800" b="1" dirty="0" smtClean="0">
                <a:latin typeface="+mj-lt"/>
              </a:rPr>
              <a:t> = </a:t>
            </a:r>
            <a:r>
              <a:rPr lang="fr-FR" sz="1800" b="1" dirty="0" err="1" smtClean="0">
                <a:latin typeface="+mj-lt"/>
              </a:rPr>
              <a:t>D.u.s</a:t>
            </a:r>
            <a:endParaRPr lang="fr-FR" sz="1800" b="1" dirty="0" smtClean="0">
              <a:latin typeface="+mj-lt"/>
            </a:endParaRPr>
          </a:p>
          <a:p>
            <a:pPr algn="just">
              <a:buNone/>
            </a:pPr>
            <a:r>
              <a:rPr lang="fr-FR" sz="1800" b="1" dirty="0" smtClean="0">
                <a:latin typeface="Times New Roman"/>
                <a:cs typeface="Times New Roman"/>
              </a:rPr>
              <a:t>●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</a:rPr>
              <a:t>u</a:t>
            </a:r>
            <a:r>
              <a:rPr lang="fr-FR" sz="1800" b="1" dirty="0" smtClean="0">
                <a:latin typeface="+mj-lt"/>
              </a:rPr>
              <a:t> : la vitesse linéaire (moyenne) de la phase mobile </a:t>
            </a:r>
          </a:p>
          <a:p>
            <a:pPr algn="just">
              <a:buNone/>
            </a:pPr>
            <a:r>
              <a:rPr lang="fr-FR" sz="1800" b="1" dirty="0" smtClean="0">
                <a:latin typeface="Times New Roman"/>
                <a:cs typeface="Times New Roman"/>
              </a:rPr>
              <a:t>●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</a:rPr>
              <a:t>D</a:t>
            </a:r>
            <a:r>
              <a:rPr lang="fr-FR" sz="1800" b="1" dirty="0" smtClean="0">
                <a:latin typeface="+mj-lt"/>
              </a:rPr>
              <a:t>: débit</a:t>
            </a:r>
          </a:p>
          <a:p>
            <a:pPr algn="just">
              <a:buNone/>
            </a:pPr>
            <a:r>
              <a:rPr lang="fr-FR" sz="1800" b="1" dirty="0" smtClean="0">
                <a:latin typeface="Times New Roman"/>
                <a:cs typeface="Times New Roman"/>
              </a:rPr>
              <a:t>●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</a:rPr>
              <a:t>s</a:t>
            </a:r>
            <a:r>
              <a:rPr lang="fr-FR" sz="1800" b="1" dirty="0" smtClean="0">
                <a:latin typeface="+mj-lt"/>
              </a:rPr>
              <a:t> : section réduite de la colonne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</a:rPr>
              <a:t>= s’.</a:t>
            </a:r>
            <a:r>
              <a:rPr lang="el-G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ε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</a:p>
          <a:p>
            <a:pPr algn="just">
              <a:buNone/>
            </a:pPr>
            <a:r>
              <a:rPr lang="fr-FR" sz="1800" b="1" dirty="0" smtClean="0">
                <a:latin typeface="Times New Roman"/>
                <a:cs typeface="Times New Roman"/>
              </a:rPr>
              <a:t>●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s’</a:t>
            </a:r>
            <a:r>
              <a:rPr lang="fr-FR" sz="1800" b="1" dirty="0" smtClean="0">
                <a:latin typeface="+mj-lt"/>
                <a:cs typeface="Times New Roman"/>
              </a:rPr>
              <a:t> : section de la colonne </a:t>
            </a:r>
          </a:p>
          <a:p>
            <a:pPr algn="just">
              <a:buNone/>
            </a:pPr>
            <a:r>
              <a:rPr lang="fr-FR" sz="1800" b="1" dirty="0" smtClean="0">
                <a:latin typeface="Times New Roman"/>
                <a:cs typeface="Times New Roman"/>
              </a:rPr>
              <a:t>● </a:t>
            </a:r>
            <a:r>
              <a:rPr lang="el-G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ε</a:t>
            </a:r>
            <a:r>
              <a:rPr lang="fr-FR" sz="1800" b="1" dirty="0" smtClean="0">
                <a:latin typeface="+mj-lt"/>
                <a:cs typeface="Times New Roman"/>
              </a:rPr>
              <a:t> = V</a:t>
            </a:r>
            <a:r>
              <a:rPr lang="fr-FR" sz="1800" b="1" baseline="-25000" dirty="0" smtClean="0">
                <a:latin typeface="+mj-lt"/>
                <a:cs typeface="Times New Roman"/>
              </a:rPr>
              <a:t>M</a:t>
            </a:r>
            <a:r>
              <a:rPr lang="fr-FR" sz="1800" b="1" dirty="0" smtClean="0">
                <a:latin typeface="+mj-lt"/>
                <a:cs typeface="Times New Roman"/>
              </a:rPr>
              <a:t>/V</a:t>
            </a:r>
            <a:r>
              <a:rPr lang="fr-FR" sz="1800" b="1" baseline="-25000" dirty="0" smtClean="0">
                <a:latin typeface="+mj-lt"/>
                <a:cs typeface="Times New Roman"/>
              </a:rPr>
              <a:t>T  </a:t>
            </a:r>
            <a:r>
              <a:rPr lang="fr-FR" sz="1800" b="1" dirty="0" smtClean="0">
                <a:latin typeface="+mj-lt"/>
                <a:cs typeface="Times New Roman"/>
              </a:rPr>
              <a:t>: la porosité</a:t>
            </a:r>
          </a:p>
          <a:p>
            <a:pPr algn="just">
              <a:buNone/>
            </a:pPr>
            <a:r>
              <a:rPr lang="fr-FR" sz="1800" b="1" dirty="0" smtClean="0">
                <a:latin typeface="Times New Roman"/>
                <a:cs typeface="Times New Roman"/>
              </a:rPr>
              <a:t>● 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cs typeface="Times New Roman"/>
              </a:rPr>
              <a:t>V</a:t>
            </a:r>
            <a:r>
              <a:rPr lang="fr-FR" sz="1800" b="1" baseline="-25000" dirty="0" smtClean="0">
                <a:solidFill>
                  <a:srgbClr val="0070C0"/>
                </a:solidFill>
                <a:latin typeface="+mj-lt"/>
                <a:cs typeface="Times New Roman"/>
              </a:rPr>
              <a:t>M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cs typeface="Times New Roman"/>
              </a:rPr>
              <a:t> : </a:t>
            </a:r>
            <a:r>
              <a:rPr lang="fr-FR" sz="1800" b="1" dirty="0" err="1" smtClean="0">
                <a:solidFill>
                  <a:srgbClr val="0070C0"/>
                </a:solidFill>
                <a:latin typeface="+mj-lt"/>
                <a:cs typeface="Times New Roman"/>
              </a:rPr>
              <a:t>t</a:t>
            </a:r>
            <a:r>
              <a:rPr lang="fr-FR" sz="1800" b="1" baseline="-25000" dirty="0" err="1" smtClean="0">
                <a:solidFill>
                  <a:srgbClr val="0070C0"/>
                </a:solidFill>
                <a:latin typeface="+mj-lt"/>
                <a:cs typeface="Times New Roman"/>
              </a:rPr>
              <a:t>M</a:t>
            </a:r>
            <a:r>
              <a:rPr lang="fr-FR" sz="1800" b="1" dirty="0" err="1" smtClean="0">
                <a:solidFill>
                  <a:srgbClr val="0070C0"/>
                </a:solidFill>
                <a:latin typeface="+mj-lt"/>
                <a:cs typeface="Times New Roman"/>
              </a:rPr>
              <a:t>.D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fr-FR" sz="1800" b="1" dirty="0" smtClean="0">
                <a:latin typeface="+mj-lt"/>
                <a:cs typeface="Times New Roman"/>
              </a:rPr>
              <a:t>= le volume qu’occupe la phase mobile dans la colonne</a:t>
            </a:r>
          </a:p>
          <a:p>
            <a:pPr algn="just">
              <a:buNone/>
            </a:pPr>
            <a:r>
              <a:rPr lang="fr-FR" sz="1800" b="1" dirty="0" smtClean="0">
                <a:latin typeface="Times New Roman"/>
                <a:cs typeface="Times New Roman"/>
              </a:rPr>
              <a:t>● 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V</a:t>
            </a:r>
            <a:r>
              <a:rPr lang="fr-FR" sz="1800" b="1" baseline="-25000" dirty="0" smtClean="0">
                <a:solidFill>
                  <a:srgbClr val="C00000"/>
                </a:solidFill>
                <a:latin typeface="+mj-lt"/>
                <a:cs typeface="Times New Roman"/>
              </a:rPr>
              <a:t>T</a:t>
            </a:r>
            <a:r>
              <a:rPr lang="fr-FR" sz="1800" b="1" dirty="0" smtClean="0">
                <a:solidFill>
                  <a:srgbClr val="C00000"/>
                </a:solidFill>
                <a:latin typeface="+mj-lt"/>
                <a:cs typeface="Times New Roman"/>
              </a:rPr>
              <a:t> </a:t>
            </a:r>
            <a:r>
              <a:rPr lang="fr-FR" sz="1800" b="1" dirty="0" smtClean="0">
                <a:latin typeface="+mj-lt"/>
                <a:cs typeface="Times New Roman"/>
              </a:rPr>
              <a:t>: volume totale de la colonne</a:t>
            </a:r>
          </a:p>
          <a:p>
            <a:pPr algn="just">
              <a:buNone/>
            </a:pPr>
            <a:endParaRPr lang="fr-FR" sz="2000" b="1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None/>
            </a:pPr>
            <a:endParaRPr lang="fr-FR" sz="2000" b="1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None/>
            </a:pPr>
            <a:endParaRPr lang="fr-FR" sz="24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92869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e) Le facteur de rétention : K’</a:t>
            </a:r>
            <a:br>
              <a:rPr lang="fr-FR" sz="2400" b="1" dirty="0" smtClean="0">
                <a:solidFill>
                  <a:srgbClr val="7030A0"/>
                </a:solidFill>
              </a:rPr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600" b="1" dirty="0" smtClean="0">
                <a:cs typeface="Times New Roman"/>
              </a:rPr>
              <a:t>♥ Le facteur de rétention </a:t>
            </a:r>
            <a:r>
              <a:rPr lang="fr-FR" sz="1600" b="1" dirty="0" smtClean="0">
                <a:solidFill>
                  <a:srgbClr val="0070C0"/>
                </a:solidFill>
                <a:cs typeface="Times New Roman"/>
              </a:rPr>
              <a:t>K’ mesure la vitesse de migration du soluté dans une colonne </a:t>
            </a:r>
            <a:r>
              <a:rPr lang="fr-FR" sz="1600" b="1" dirty="0" smtClean="0">
                <a:cs typeface="Times New Roman"/>
              </a:rPr>
              <a:t>par rapport à la phase mobile. Il est définit par la relation :</a:t>
            </a:r>
          </a:p>
          <a:p>
            <a:pPr>
              <a:buNone/>
            </a:pPr>
            <a:endParaRPr lang="fr-FR" sz="1600" b="1" dirty="0" smtClean="0">
              <a:cs typeface="Times New Roman"/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  <a:cs typeface="Times New Roman"/>
              </a:rPr>
              <a:t>K’ = (t</a:t>
            </a:r>
            <a:r>
              <a:rPr lang="fr-FR" sz="1600" b="1" baseline="-25000" dirty="0" smtClean="0">
                <a:solidFill>
                  <a:srgbClr val="C00000"/>
                </a:solidFill>
                <a:cs typeface="Times New Roman"/>
              </a:rPr>
              <a:t>R</a:t>
            </a:r>
            <a:r>
              <a:rPr lang="fr-FR" sz="1600" b="1" dirty="0" smtClean="0">
                <a:solidFill>
                  <a:srgbClr val="C00000"/>
                </a:solidFill>
                <a:cs typeface="Times New Roman"/>
              </a:rPr>
              <a:t> –  </a:t>
            </a:r>
            <a:r>
              <a:rPr lang="fr-FR" sz="1600" b="1" dirty="0" err="1" smtClean="0">
                <a:solidFill>
                  <a:srgbClr val="C00000"/>
                </a:solidFill>
                <a:cs typeface="Times New Roman"/>
              </a:rPr>
              <a:t>t</a:t>
            </a:r>
            <a:r>
              <a:rPr lang="fr-FR" sz="1600" b="1" baseline="-25000" dirty="0" err="1" smtClean="0">
                <a:solidFill>
                  <a:srgbClr val="C00000"/>
                </a:solidFill>
                <a:cs typeface="Times New Roman"/>
              </a:rPr>
              <a:t>M</a:t>
            </a:r>
            <a:r>
              <a:rPr lang="fr-FR" sz="1600" b="1" dirty="0" smtClean="0">
                <a:solidFill>
                  <a:srgbClr val="C00000"/>
                </a:solidFill>
                <a:cs typeface="Times New Roman"/>
              </a:rPr>
              <a:t>)/</a:t>
            </a:r>
            <a:r>
              <a:rPr lang="fr-FR" sz="1600" b="1" dirty="0" err="1" smtClean="0">
                <a:solidFill>
                  <a:srgbClr val="C00000"/>
                </a:solidFill>
                <a:cs typeface="Times New Roman"/>
              </a:rPr>
              <a:t>t</a:t>
            </a:r>
            <a:r>
              <a:rPr lang="fr-FR" sz="1600" b="1" baseline="-25000" dirty="0" err="1" smtClean="0">
                <a:solidFill>
                  <a:srgbClr val="C00000"/>
                </a:solidFill>
                <a:cs typeface="Times New Roman"/>
              </a:rPr>
              <a:t>M</a:t>
            </a:r>
            <a:r>
              <a:rPr lang="fr-FR" sz="1600" b="1" dirty="0" smtClean="0">
                <a:solidFill>
                  <a:srgbClr val="C00000"/>
                </a:solidFill>
                <a:cs typeface="Times New Roman"/>
              </a:rPr>
              <a:t> = (V</a:t>
            </a:r>
            <a:r>
              <a:rPr lang="fr-FR" sz="1600" b="1" baseline="-25000" dirty="0" smtClean="0">
                <a:solidFill>
                  <a:srgbClr val="C00000"/>
                </a:solidFill>
                <a:cs typeface="Times New Roman"/>
              </a:rPr>
              <a:t>R</a:t>
            </a:r>
            <a:r>
              <a:rPr lang="fr-FR" sz="1600" b="1" dirty="0" smtClean="0">
                <a:solidFill>
                  <a:srgbClr val="C00000"/>
                </a:solidFill>
                <a:cs typeface="Times New Roman"/>
              </a:rPr>
              <a:t> –V</a:t>
            </a:r>
            <a:r>
              <a:rPr lang="fr-FR" sz="1600" b="1" baseline="-25000" dirty="0" smtClean="0">
                <a:solidFill>
                  <a:srgbClr val="C00000"/>
                </a:solidFill>
                <a:cs typeface="Times New Roman"/>
              </a:rPr>
              <a:t>M</a:t>
            </a:r>
            <a:r>
              <a:rPr lang="fr-FR" sz="1600" b="1" dirty="0" smtClean="0">
                <a:solidFill>
                  <a:srgbClr val="C00000"/>
                </a:solidFill>
                <a:cs typeface="Times New Roman"/>
              </a:rPr>
              <a:t>)/V</a:t>
            </a:r>
            <a:r>
              <a:rPr lang="fr-FR" sz="1600" b="1" baseline="-25000" dirty="0" smtClean="0">
                <a:solidFill>
                  <a:srgbClr val="C00000"/>
                </a:solidFill>
                <a:cs typeface="Times New Roman"/>
              </a:rPr>
              <a:t>M</a:t>
            </a:r>
          </a:p>
          <a:p>
            <a:pPr algn="ctr">
              <a:buNone/>
            </a:pPr>
            <a:endParaRPr lang="fr-FR" sz="1600" b="1" baseline="-25000" dirty="0" smtClean="0">
              <a:solidFill>
                <a:srgbClr val="C00000"/>
              </a:solidFill>
              <a:cs typeface="Times New Roman"/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FF0000"/>
                </a:solidFill>
              </a:rPr>
              <a:t>V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R</a:t>
            </a:r>
            <a:r>
              <a:rPr lang="fr-FR" sz="1600" b="1" dirty="0" smtClean="0">
                <a:solidFill>
                  <a:srgbClr val="FF0000"/>
                </a:solidFill>
              </a:rPr>
              <a:t>  = V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M</a:t>
            </a:r>
            <a:r>
              <a:rPr lang="fr-FR" sz="1600" b="1" dirty="0" smtClean="0">
                <a:solidFill>
                  <a:srgbClr val="FF0000"/>
                </a:solidFill>
              </a:rPr>
              <a:t>(1 + k’)    et  t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R</a:t>
            </a:r>
            <a:r>
              <a:rPr lang="fr-FR" sz="1600" b="1" dirty="0" smtClean="0">
                <a:solidFill>
                  <a:srgbClr val="FF0000"/>
                </a:solidFill>
              </a:rPr>
              <a:t>  = </a:t>
            </a:r>
            <a:r>
              <a:rPr lang="fr-FR" sz="1600" b="1" dirty="0" err="1" smtClean="0">
                <a:solidFill>
                  <a:srgbClr val="FF0000"/>
                </a:solidFill>
              </a:rPr>
              <a:t>t</a:t>
            </a:r>
            <a:r>
              <a:rPr lang="fr-FR" sz="1600" b="1" baseline="-25000" dirty="0" err="1" smtClean="0">
                <a:solidFill>
                  <a:srgbClr val="FF0000"/>
                </a:solidFill>
              </a:rPr>
              <a:t>M</a:t>
            </a:r>
            <a:r>
              <a:rPr lang="fr-FR" sz="1600" b="1" dirty="0" smtClean="0">
                <a:solidFill>
                  <a:srgbClr val="FF0000"/>
                </a:solidFill>
              </a:rPr>
              <a:t>(1 + k’)</a:t>
            </a:r>
          </a:p>
          <a:p>
            <a:pPr algn="just">
              <a:buNone/>
            </a:pPr>
            <a:endParaRPr lang="fr-FR" sz="1600" b="1" dirty="0" smtClean="0"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♥ </a:t>
            </a:r>
            <a:r>
              <a:rPr lang="fr-FR" sz="1600" b="1" dirty="0" smtClean="0">
                <a:solidFill>
                  <a:srgbClr val="C00000"/>
                </a:solidFill>
                <a:cs typeface="Times New Roman"/>
              </a:rPr>
              <a:t>K’ </a:t>
            </a:r>
            <a:r>
              <a:rPr lang="fr-FR" sz="1600" b="1" dirty="0" smtClean="0">
                <a:cs typeface="Times New Roman"/>
              </a:rPr>
              <a:t>est sans dimension et se calcule à partir du chromatogramme </a:t>
            </a:r>
          </a:p>
          <a:p>
            <a:pPr algn="just">
              <a:buNone/>
            </a:pPr>
            <a:endParaRPr lang="fr-FR" sz="1600" b="1" dirty="0" smtClean="0"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♥ Si </a:t>
            </a:r>
            <a:r>
              <a:rPr lang="fr-FR" sz="1600" b="1" dirty="0" smtClean="0">
                <a:solidFill>
                  <a:srgbClr val="C00000"/>
                </a:solidFill>
                <a:cs typeface="Times New Roman"/>
              </a:rPr>
              <a:t>k’ &lt; 1</a:t>
            </a:r>
            <a:r>
              <a:rPr lang="fr-FR" sz="1600" b="1" dirty="0" smtClean="0">
                <a:cs typeface="Times New Roman"/>
              </a:rPr>
              <a:t>, l’élution est trop rapide ( difficulté de mesure t</a:t>
            </a:r>
            <a:r>
              <a:rPr lang="fr-FR" sz="1600" b="1" baseline="-25000" dirty="0" smtClean="0">
                <a:cs typeface="Times New Roman"/>
              </a:rPr>
              <a:t>R</a:t>
            </a:r>
            <a:r>
              <a:rPr lang="fr-FR" sz="1600" b="1" dirty="0" smtClean="0">
                <a:cs typeface="Times New Roman"/>
              </a:rPr>
              <a:t>) </a:t>
            </a:r>
          </a:p>
          <a:p>
            <a:pPr algn="just">
              <a:buNone/>
            </a:pPr>
            <a:endParaRPr lang="fr-FR" sz="1600" b="1" dirty="0" smtClean="0"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♥ Si </a:t>
            </a:r>
            <a:r>
              <a:rPr lang="fr-FR" sz="1600" b="1" dirty="0" smtClean="0">
                <a:solidFill>
                  <a:srgbClr val="C00000"/>
                </a:solidFill>
                <a:cs typeface="Times New Roman"/>
              </a:rPr>
              <a:t>20 &lt; k’ &lt; 30</a:t>
            </a:r>
            <a:r>
              <a:rPr lang="fr-FR" sz="1600" b="1" dirty="0" smtClean="0">
                <a:cs typeface="Times New Roman"/>
              </a:rPr>
              <a:t>, l’élution est trop longue </a:t>
            </a:r>
          </a:p>
          <a:p>
            <a:pPr algn="just">
              <a:buNone/>
            </a:pPr>
            <a:endParaRPr lang="fr-FR" sz="1600" b="1" dirty="0" smtClean="0"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♥  Si </a:t>
            </a:r>
            <a:r>
              <a:rPr lang="fr-FR" sz="1600" b="1" dirty="0" smtClean="0">
                <a:solidFill>
                  <a:srgbClr val="C00000"/>
                </a:solidFill>
                <a:cs typeface="Times New Roman"/>
              </a:rPr>
              <a:t>2 &lt; k’ &lt; 10</a:t>
            </a:r>
            <a:r>
              <a:rPr lang="fr-FR" sz="1600" b="1" dirty="0" smtClean="0">
                <a:cs typeface="Times New Roman"/>
              </a:rPr>
              <a:t>, Une bonne séparation</a:t>
            </a:r>
          </a:p>
          <a:p>
            <a:pPr algn="just">
              <a:buNone/>
            </a:pPr>
            <a:endParaRPr lang="fr-FR" sz="1600" b="1" dirty="0" smtClean="0"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♥ </a:t>
            </a:r>
            <a:r>
              <a:rPr lang="fr-FR" sz="1600" b="1" dirty="0" smtClean="0">
                <a:solidFill>
                  <a:srgbClr val="0070C0"/>
                </a:solidFill>
                <a:cs typeface="Times New Roman"/>
              </a:rPr>
              <a:t>K’ </a:t>
            </a:r>
            <a:r>
              <a:rPr lang="fr-FR" sz="1600" b="1" dirty="0" smtClean="0">
                <a:cs typeface="Times New Roman"/>
              </a:rPr>
              <a:t>est </a:t>
            </a:r>
            <a:r>
              <a:rPr lang="fr-FR" sz="1600" b="1" dirty="0" smtClean="0">
                <a:solidFill>
                  <a:srgbClr val="0070C0"/>
                </a:solidFill>
                <a:cs typeface="Times New Roman"/>
              </a:rPr>
              <a:t>indépendant</a:t>
            </a:r>
            <a:r>
              <a:rPr lang="fr-FR" sz="1600" b="1" dirty="0" smtClean="0">
                <a:cs typeface="Times New Roman"/>
              </a:rPr>
              <a:t> de la longueur de la colonne (</a:t>
            </a:r>
            <a:r>
              <a:rPr lang="fr-FR" sz="1600" b="1" dirty="0" smtClean="0">
                <a:solidFill>
                  <a:srgbClr val="0070C0"/>
                </a:solidFill>
                <a:cs typeface="Times New Roman"/>
              </a:rPr>
              <a:t>L</a:t>
            </a:r>
            <a:r>
              <a:rPr lang="fr-FR" sz="1600" b="1" dirty="0" smtClean="0">
                <a:cs typeface="Times New Roman"/>
              </a:rPr>
              <a:t>) et de débit de la phase mobile/vecteur (</a:t>
            </a:r>
            <a:r>
              <a:rPr lang="fr-FR" sz="1600" b="1" dirty="0" smtClean="0">
                <a:solidFill>
                  <a:srgbClr val="0070C0"/>
                </a:solidFill>
                <a:cs typeface="Times New Roman"/>
              </a:rPr>
              <a:t>D</a:t>
            </a:r>
            <a:r>
              <a:rPr lang="fr-FR" sz="1600" b="1" dirty="0" smtClean="0">
                <a:cs typeface="Times New Roman"/>
              </a:rPr>
              <a:t>)</a:t>
            </a:r>
            <a:endParaRPr lang="fr-FR" sz="1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Définition fondamentale de K’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just">
              <a:buNone/>
            </a:pPr>
            <a:r>
              <a:rPr lang="en-US" sz="1900" b="1" dirty="0" smtClean="0">
                <a:latin typeface="Times New Roman"/>
                <a:cs typeface="Times New Roman"/>
              </a:rPr>
              <a:t>♦ </a:t>
            </a:r>
            <a:r>
              <a:rPr lang="en-US" sz="1900" b="1" dirty="0" smtClean="0"/>
              <a:t>The value of the capacity factor is useful in understanding the </a:t>
            </a:r>
            <a:r>
              <a:rPr lang="en-US" sz="1900" b="1" dirty="0" smtClean="0">
                <a:solidFill>
                  <a:srgbClr val="C00000"/>
                </a:solidFill>
              </a:rPr>
              <a:t>retention mechanisms </a:t>
            </a:r>
            <a:r>
              <a:rPr lang="en-US" sz="1900" b="1" dirty="0" smtClean="0"/>
              <a:t>for a solute, since the fundamental definition of k’ is:</a:t>
            </a:r>
          </a:p>
          <a:p>
            <a:pPr marL="457200" indent="-457200" algn="just"/>
            <a:endParaRPr lang="en-US" sz="2000" dirty="0" smtClean="0">
              <a:solidFill>
                <a:srgbClr val="000099"/>
              </a:solidFill>
            </a:endParaRPr>
          </a:p>
          <a:p>
            <a:pPr marL="457200" indent="-457200" algn="just"/>
            <a:endParaRPr lang="en-US" sz="2000" dirty="0" smtClean="0">
              <a:solidFill>
                <a:srgbClr val="000099"/>
              </a:solidFill>
            </a:endParaRPr>
          </a:p>
          <a:p>
            <a:pPr marL="457200" indent="-457200" algn="just">
              <a:buNone/>
            </a:pPr>
            <a:endParaRPr lang="en-US" sz="2000" dirty="0" smtClean="0">
              <a:solidFill>
                <a:srgbClr val="000099"/>
              </a:solidFill>
            </a:endParaRPr>
          </a:p>
          <a:p>
            <a:pPr marL="457200" indent="-457200" algn="just">
              <a:buNone/>
            </a:pPr>
            <a:endParaRPr lang="en-US" sz="2000" dirty="0" smtClean="0">
              <a:solidFill>
                <a:srgbClr val="000099"/>
              </a:solidFill>
            </a:endParaRPr>
          </a:p>
          <a:p>
            <a:pPr marL="457200" indent="-457200" algn="just"/>
            <a:endParaRPr lang="en-US" sz="2000" dirty="0" smtClean="0">
              <a:solidFill>
                <a:srgbClr val="000099"/>
              </a:solidFill>
            </a:endParaRPr>
          </a:p>
          <a:p>
            <a:pPr marL="457200" indent="-457200" algn="just">
              <a:buNone/>
            </a:pPr>
            <a:r>
              <a:rPr lang="en-US" sz="1900" b="1" dirty="0" smtClean="0">
                <a:latin typeface="+mj-lt"/>
                <a:cs typeface="Times New Roman"/>
              </a:rPr>
              <a:t>♦ </a:t>
            </a:r>
            <a:r>
              <a:rPr lang="en-US" sz="1900" b="1" dirty="0" smtClean="0">
                <a:latin typeface="+mj-lt"/>
              </a:rPr>
              <a:t>k’ is directly related to </a:t>
            </a:r>
            <a:r>
              <a:rPr lang="en-US" sz="1900" b="1" dirty="0" smtClean="0">
                <a:solidFill>
                  <a:srgbClr val="C00000"/>
                </a:solidFill>
                <a:latin typeface="+mj-lt"/>
              </a:rPr>
              <a:t>the strength of the interaction </a:t>
            </a:r>
            <a:r>
              <a:rPr lang="en-US" sz="1900" b="1" dirty="0" smtClean="0">
                <a:latin typeface="+mj-lt"/>
              </a:rPr>
              <a:t>between a solute with the stationary and mobile phases.</a:t>
            </a:r>
          </a:p>
          <a:p>
            <a:pPr marL="457200" indent="-457200" algn="just"/>
            <a:endParaRPr lang="en-US" sz="2000" i="1" dirty="0" smtClean="0">
              <a:solidFill>
                <a:srgbClr val="CC3300"/>
              </a:solidFill>
            </a:endParaRPr>
          </a:p>
          <a:p>
            <a:pPr marL="457200" indent="-457200" algn="just">
              <a:buNone/>
            </a:pPr>
            <a:r>
              <a:rPr lang="en-US" sz="1900" b="1" i="1" dirty="0" smtClean="0">
                <a:latin typeface="+mj-lt"/>
                <a:cs typeface="Times New Roman"/>
              </a:rPr>
              <a:t>♦ </a:t>
            </a:r>
            <a:r>
              <a:rPr lang="en-US" sz="1900" b="1" dirty="0" smtClean="0">
                <a:latin typeface="+mj-lt"/>
              </a:rPr>
              <a:t>Moles </a:t>
            </a:r>
            <a:r>
              <a:rPr lang="en-US" sz="1900" b="1" dirty="0" err="1" smtClean="0">
                <a:latin typeface="+mj-lt"/>
              </a:rPr>
              <a:t>A</a:t>
            </a:r>
            <a:r>
              <a:rPr lang="en-US" sz="1900" b="1" baseline="-25000" dirty="0" err="1" smtClean="0">
                <a:latin typeface="+mj-lt"/>
              </a:rPr>
              <a:t>stationary</a:t>
            </a:r>
            <a:r>
              <a:rPr lang="en-US" sz="1900" b="1" baseline="-25000" dirty="0" smtClean="0">
                <a:latin typeface="+mj-lt"/>
              </a:rPr>
              <a:t> phase</a:t>
            </a:r>
            <a:r>
              <a:rPr lang="en-US" sz="1900" b="1" dirty="0" smtClean="0">
                <a:latin typeface="+mj-lt"/>
              </a:rPr>
              <a:t> and moles </a:t>
            </a:r>
            <a:r>
              <a:rPr lang="en-US" sz="1900" b="1" dirty="0" err="1" smtClean="0">
                <a:latin typeface="+mj-lt"/>
              </a:rPr>
              <a:t>A</a:t>
            </a:r>
            <a:r>
              <a:rPr lang="en-US" sz="1900" b="1" baseline="-25000" dirty="0" err="1" smtClean="0">
                <a:latin typeface="+mj-lt"/>
              </a:rPr>
              <a:t>mobile</a:t>
            </a:r>
            <a:r>
              <a:rPr lang="en-US" sz="1900" b="1" baseline="-25000" dirty="0" smtClean="0">
                <a:latin typeface="+mj-lt"/>
              </a:rPr>
              <a:t> phase</a:t>
            </a:r>
            <a:r>
              <a:rPr lang="en-US" sz="1900" b="1" dirty="0" smtClean="0">
                <a:latin typeface="+mj-lt"/>
              </a:rPr>
              <a:t> represents the amount of solute present in each phase at </a:t>
            </a:r>
            <a:r>
              <a:rPr lang="en-US" sz="1900" b="1" u="sng" dirty="0" smtClean="0">
                <a:latin typeface="+mj-lt"/>
              </a:rPr>
              <a:t>equilibrium</a:t>
            </a:r>
            <a:r>
              <a:rPr lang="en-US" sz="1900" b="1" dirty="0" smtClean="0">
                <a:latin typeface="+mj-lt"/>
              </a:rPr>
              <a:t>.</a:t>
            </a:r>
          </a:p>
          <a:p>
            <a:pPr marL="457200" indent="-457200" algn="just"/>
            <a:endParaRPr lang="en-US" sz="2000" dirty="0" smtClean="0"/>
          </a:p>
          <a:p>
            <a:pPr marL="457200" indent="-457200" algn="just">
              <a:buNone/>
            </a:pPr>
            <a:r>
              <a:rPr lang="en-US" sz="1900" b="1" dirty="0" smtClean="0">
                <a:latin typeface="+mj-lt"/>
                <a:cs typeface="Times New Roman"/>
              </a:rPr>
              <a:t>♦ </a:t>
            </a:r>
            <a:r>
              <a:rPr lang="en-US" sz="1900" b="1" dirty="0" smtClean="0">
                <a:latin typeface="+mj-lt"/>
              </a:rPr>
              <a:t>Equilibrium is </a:t>
            </a:r>
            <a:r>
              <a:rPr lang="en-US" sz="1900" b="1" dirty="0" smtClean="0">
                <a:solidFill>
                  <a:srgbClr val="C00000"/>
                </a:solidFill>
                <a:latin typeface="+mj-lt"/>
              </a:rPr>
              <a:t>achieved</a:t>
            </a:r>
            <a:r>
              <a:rPr lang="en-US" sz="1900" b="1" dirty="0" smtClean="0">
                <a:latin typeface="+mj-lt"/>
              </a:rPr>
              <a:t> or approached at the </a:t>
            </a:r>
            <a:r>
              <a:rPr lang="en-US" sz="1900" b="1" dirty="0" smtClean="0">
                <a:solidFill>
                  <a:srgbClr val="C00000"/>
                </a:solidFill>
                <a:latin typeface="+mj-lt"/>
              </a:rPr>
              <a:t>center </a:t>
            </a:r>
            <a:r>
              <a:rPr lang="en-US" sz="1900" b="1" dirty="0" smtClean="0">
                <a:latin typeface="+mj-lt"/>
              </a:rPr>
              <a:t>of a chromatographic peak</a:t>
            </a:r>
            <a:r>
              <a:rPr lang="en-US" sz="2000" dirty="0" smtClean="0"/>
              <a:t>.</a:t>
            </a:r>
            <a:endParaRPr lang="en-US" sz="2000" baseline="-25000" dirty="0" smtClean="0">
              <a:solidFill>
                <a:srgbClr val="CC3300"/>
              </a:solidFill>
            </a:endParaRPr>
          </a:p>
          <a:p>
            <a:pPr>
              <a:buNone/>
            </a:pPr>
            <a:endParaRPr lang="fr-FR" sz="2000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071802" y="2357430"/>
            <a:ext cx="2706687" cy="885825"/>
            <a:chOff x="2327" y="563"/>
            <a:chExt cx="1705" cy="55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327" y="732"/>
              <a:ext cx="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k’ =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694" y="563"/>
              <a:ext cx="13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moles A</a:t>
              </a:r>
              <a:r>
                <a:rPr lang="en-US" baseline="-25000"/>
                <a:t>stationary phase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706" y="890"/>
              <a:ext cx="1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moles A</a:t>
              </a:r>
              <a:r>
                <a:rPr lang="en-US" baseline="-25000"/>
                <a:t>mobile phase</a:t>
              </a: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711" y="854"/>
              <a:ext cx="131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II-2 Interprétation thermodynamique des paramètres de rétention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■ En chromatographie  : selon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l’affinité</a:t>
            </a:r>
            <a:r>
              <a:rPr lang="fr-FR" sz="1600" b="1" dirty="0" smtClean="0">
                <a:latin typeface="+mj-lt"/>
                <a:cs typeface="Times New Roman"/>
              </a:rPr>
              <a:t> du soluté (A); celui-ci se trouve 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partagé et équilibré </a:t>
            </a:r>
            <a:r>
              <a:rPr lang="fr-FR" sz="1600" b="1" dirty="0" smtClean="0">
                <a:latin typeface="+mj-lt"/>
                <a:cs typeface="Times New Roman"/>
              </a:rPr>
              <a:t>entre la phase mobile et la phase stationnaire : </a:t>
            </a: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 algn="ctr">
              <a:buNone/>
            </a:pPr>
            <a:r>
              <a:rPr lang="fr-FR" sz="1600" b="1" dirty="0" smtClean="0">
                <a:latin typeface="+mj-lt"/>
                <a:cs typeface="Times New Roman"/>
              </a:rPr>
              <a:t>   A/m                               A/s </a:t>
            </a:r>
          </a:p>
          <a:p>
            <a:pPr algn="just">
              <a:buNone/>
            </a:pP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m</a:t>
            </a:r>
            <a:r>
              <a:rPr lang="fr-FR" sz="1600" b="1" dirty="0" smtClean="0">
                <a:latin typeface="+mj-lt"/>
                <a:cs typeface="Times New Roman"/>
              </a:rPr>
              <a:t>: désigne la phase mobile</a:t>
            </a:r>
          </a:p>
          <a:p>
            <a:pPr algn="just">
              <a:buNone/>
            </a:pP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s</a:t>
            </a:r>
            <a:r>
              <a:rPr lang="fr-FR" sz="1600" b="1" dirty="0" smtClean="0">
                <a:latin typeface="+mj-lt"/>
                <a:cs typeface="Times New Roman"/>
              </a:rPr>
              <a:t> : indique la phase stationnaire </a:t>
            </a:r>
          </a:p>
          <a:p>
            <a:pPr algn="just">
              <a:buNone/>
            </a:pP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K </a:t>
            </a:r>
            <a:r>
              <a:rPr lang="fr-FR" sz="1600" b="1" dirty="0" smtClean="0">
                <a:latin typeface="+mj-lt"/>
                <a:cs typeface="Times New Roman"/>
              </a:rPr>
              <a:t>: la constante d’équilibre, de partage ou de distribution de Nernst</a:t>
            </a:r>
          </a:p>
          <a:p>
            <a:pPr algn="just"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600" b="1" dirty="0" smtClean="0">
                <a:cs typeface="Times New Roman"/>
              </a:rPr>
              <a:t>■ </a:t>
            </a:r>
            <a:r>
              <a:rPr lang="fr-FR" sz="1600" b="1" dirty="0" smtClean="0"/>
              <a:t>La séparation est basée sur </a:t>
            </a:r>
            <a:r>
              <a:rPr lang="fr-FR" sz="1600" b="1" dirty="0" smtClean="0">
                <a:solidFill>
                  <a:srgbClr val="C00000"/>
                </a:solidFill>
              </a:rPr>
              <a:t>l'entraînement différentiel </a:t>
            </a:r>
            <a:r>
              <a:rPr lang="fr-FR" sz="1600" b="1" dirty="0" smtClean="0"/>
              <a:t>des constituants du</a:t>
            </a:r>
          </a:p>
          <a:p>
            <a:pPr>
              <a:buNone/>
            </a:pPr>
            <a:r>
              <a:rPr lang="fr-FR" sz="1600" b="1" dirty="0" smtClean="0"/>
              <a:t>mélange.</a:t>
            </a:r>
            <a:endParaRPr lang="fr-FR" sz="16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■ En phase liquide : 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K</a:t>
            </a:r>
            <a:r>
              <a:rPr lang="fr-FR" sz="1600" b="1" baseline="-25000" dirty="0" smtClean="0">
                <a:solidFill>
                  <a:srgbClr val="C00000"/>
                </a:solidFill>
                <a:latin typeface="+mj-lt"/>
                <a:cs typeface="Times New Roman"/>
              </a:rPr>
              <a:t>D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 = [A]</a:t>
            </a:r>
            <a:r>
              <a:rPr lang="fr-FR" sz="1600" b="1" baseline="-25000" dirty="0" smtClean="0">
                <a:solidFill>
                  <a:srgbClr val="C00000"/>
                </a:solidFill>
                <a:latin typeface="+mj-lt"/>
                <a:cs typeface="Times New Roman"/>
              </a:rPr>
              <a:t>s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/[A]</a:t>
            </a:r>
            <a:r>
              <a:rPr lang="fr-FR" sz="1600" b="1" baseline="-25000" dirty="0" smtClean="0">
                <a:solidFill>
                  <a:srgbClr val="C00000"/>
                </a:solidFill>
                <a:latin typeface="+mj-lt"/>
                <a:cs typeface="Times New Roman"/>
              </a:rPr>
              <a:t>m  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= C</a:t>
            </a:r>
            <a:r>
              <a:rPr lang="fr-FR" sz="1600" b="1" baseline="-25000" dirty="0" smtClean="0">
                <a:solidFill>
                  <a:srgbClr val="C00000"/>
                </a:solidFill>
                <a:latin typeface="+mj-lt"/>
                <a:cs typeface="Times New Roman"/>
              </a:rPr>
              <a:t>s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/C</a:t>
            </a:r>
            <a:r>
              <a:rPr lang="fr-FR" sz="1600" b="1" baseline="-25000" dirty="0" smtClean="0">
                <a:solidFill>
                  <a:srgbClr val="C00000"/>
                </a:solidFill>
                <a:latin typeface="+mj-lt"/>
                <a:cs typeface="Times New Roman"/>
              </a:rPr>
              <a:t>m</a:t>
            </a:r>
          </a:p>
          <a:p>
            <a:pPr algn="just">
              <a:buNone/>
            </a:pPr>
            <a:endParaRPr lang="fr-FR" sz="1600" b="1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■ K peut avoir des valeurs différentes (de quelques unité à 1000 voir plus)</a:t>
            </a:r>
            <a:endParaRPr lang="fr-FR" sz="1600" b="1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endParaRPr lang="fr-FR" sz="1600" b="1" baseline="-25000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■ </a:t>
            </a:r>
            <a:r>
              <a:rPr lang="fr-FR" sz="1600" b="1" dirty="0" err="1" smtClean="0">
                <a:cs typeface="Times New Roman"/>
              </a:rPr>
              <a:t>C</a:t>
            </a:r>
            <a:r>
              <a:rPr lang="fr-FR" sz="1600" b="1" baseline="-25000" dirty="0" err="1" smtClean="0">
                <a:cs typeface="Times New Roman"/>
              </a:rPr>
              <a:t>m</a:t>
            </a:r>
            <a:r>
              <a:rPr lang="fr-FR" sz="1600" b="1" dirty="0" err="1" smtClean="0">
                <a:cs typeface="Times New Roman"/>
              </a:rPr>
              <a:t>V</a:t>
            </a:r>
            <a:r>
              <a:rPr lang="fr-FR" sz="1600" b="1" baseline="-25000" dirty="0" err="1" smtClean="0">
                <a:cs typeface="Times New Roman"/>
              </a:rPr>
              <a:t>m</a:t>
            </a:r>
            <a:r>
              <a:rPr lang="fr-FR" sz="1600" b="1" dirty="0" smtClean="0">
                <a:cs typeface="Times New Roman"/>
              </a:rPr>
              <a:t>/(</a:t>
            </a:r>
            <a:r>
              <a:rPr lang="fr-FR" sz="1600" b="1" dirty="0" err="1" smtClean="0">
                <a:cs typeface="Times New Roman"/>
              </a:rPr>
              <a:t>V</a:t>
            </a:r>
            <a:r>
              <a:rPr lang="fr-FR" sz="1600" b="1" baseline="-25000" dirty="0" err="1" smtClean="0">
                <a:cs typeface="Times New Roman"/>
              </a:rPr>
              <a:t>m</a:t>
            </a:r>
            <a:r>
              <a:rPr lang="fr-FR" sz="1600" b="1" dirty="0" err="1" smtClean="0">
                <a:cs typeface="Times New Roman"/>
              </a:rPr>
              <a:t>C</a:t>
            </a:r>
            <a:r>
              <a:rPr lang="fr-FR" sz="1600" b="1" baseline="-25000" dirty="0" err="1" smtClean="0">
                <a:cs typeface="Times New Roman"/>
              </a:rPr>
              <a:t>m</a:t>
            </a:r>
            <a:r>
              <a:rPr lang="fr-FR" sz="1600" b="1" dirty="0" smtClean="0">
                <a:cs typeface="Times New Roman"/>
              </a:rPr>
              <a:t> + </a:t>
            </a:r>
            <a:r>
              <a:rPr lang="fr-FR" sz="1600" b="1" dirty="0" err="1" smtClean="0">
                <a:cs typeface="Times New Roman"/>
              </a:rPr>
              <a:t>V</a:t>
            </a:r>
            <a:r>
              <a:rPr lang="fr-FR" sz="1600" b="1" baseline="-25000" dirty="0" err="1" smtClean="0">
                <a:cs typeface="Times New Roman"/>
              </a:rPr>
              <a:t>s</a:t>
            </a:r>
            <a:r>
              <a:rPr lang="fr-FR" sz="1600" b="1" dirty="0" err="1" smtClean="0">
                <a:cs typeface="Times New Roman"/>
              </a:rPr>
              <a:t>C</a:t>
            </a:r>
            <a:r>
              <a:rPr lang="fr-FR" sz="1600" b="1" baseline="-25000" dirty="0" err="1" smtClean="0">
                <a:cs typeface="Times New Roman"/>
              </a:rPr>
              <a:t>s</a:t>
            </a:r>
            <a:r>
              <a:rPr lang="fr-FR" sz="1600" b="1" dirty="0" smtClean="0">
                <a:cs typeface="Times New Roman"/>
              </a:rPr>
              <a:t>) = </a:t>
            </a:r>
            <a:r>
              <a:rPr lang="fr-FR" sz="1600" b="1" dirty="0" err="1" smtClean="0">
                <a:cs typeface="Times New Roman"/>
              </a:rPr>
              <a:t>V</a:t>
            </a:r>
            <a:r>
              <a:rPr lang="fr-FR" sz="1600" b="1" baseline="-25000" dirty="0" err="1" smtClean="0">
                <a:cs typeface="Times New Roman"/>
              </a:rPr>
              <a:t>m</a:t>
            </a:r>
            <a:r>
              <a:rPr lang="fr-FR" sz="1600" b="1" dirty="0" smtClean="0">
                <a:cs typeface="Times New Roman"/>
              </a:rPr>
              <a:t>/(</a:t>
            </a:r>
            <a:r>
              <a:rPr lang="fr-FR" sz="1600" b="1" dirty="0" err="1" smtClean="0">
                <a:cs typeface="Times New Roman"/>
              </a:rPr>
              <a:t>V</a:t>
            </a:r>
            <a:r>
              <a:rPr lang="fr-FR" sz="1600" b="1" baseline="-25000" dirty="0" err="1" smtClean="0">
                <a:cs typeface="Times New Roman"/>
              </a:rPr>
              <a:t>m</a:t>
            </a:r>
            <a:r>
              <a:rPr lang="fr-FR" sz="1600" b="1" dirty="0" smtClean="0">
                <a:cs typeface="Times New Roman"/>
              </a:rPr>
              <a:t> + </a:t>
            </a:r>
            <a:r>
              <a:rPr lang="fr-FR" sz="1600" b="1" dirty="0" err="1" smtClean="0">
                <a:cs typeface="Times New Roman"/>
              </a:rPr>
              <a:t>kV</a:t>
            </a:r>
            <a:r>
              <a:rPr lang="fr-FR" sz="1600" b="1" baseline="-25000" dirty="0" err="1" smtClean="0">
                <a:cs typeface="Times New Roman"/>
              </a:rPr>
              <a:t>s</a:t>
            </a:r>
            <a:r>
              <a:rPr lang="fr-FR" sz="1600" b="1" dirty="0" smtClean="0">
                <a:cs typeface="Times New Roman"/>
              </a:rPr>
              <a:t>) = </a:t>
            </a:r>
            <a:r>
              <a:rPr lang="fr-FR" sz="1600" b="1" dirty="0" err="1" smtClean="0">
                <a:cs typeface="Times New Roman"/>
              </a:rPr>
              <a:t>R</a:t>
            </a:r>
            <a:r>
              <a:rPr lang="fr-FR" sz="1600" b="1" baseline="-25000" dirty="0" err="1" smtClean="0">
                <a:cs typeface="Times New Roman"/>
              </a:rPr>
              <a:t>f</a:t>
            </a:r>
            <a:endParaRPr lang="fr-FR" sz="1600" b="1" baseline="-25000" dirty="0" smtClean="0">
              <a:cs typeface="Times New Roman"/>
            </a:endParaRPr>
          </a:p>
          <a:p>
            <a:pPr algn="just">
              <a:buNone/>
            </a:pPr>
            <a:endParaRPr lang="fr-FR" sz="1600" b="1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latin typeface="+mj-lt"/>
                <a:cs typeface="Times New Roman"/>
              </a:rPr>
              <a:t>	- Si </a:t>
            </a:r>
            <a:r>
              <a:rPr lang="fr-FR" sz="1600" b="1" dirty="0" err="1" smtClean="0">
                <a:latin typeface="+mj-lt"/>
                <a:cs typeface="Times New Roman"/>
              </a:rPr>
              <a:t>R</a:t>
            </a:r>
            <a:r>
              <a:rPr lang="fr-FR" sz="1600" b="1" baseline="-25000" dirty="0" err="1" smtClean="0">
                <a:latin typeface="+mj-lt"/>
                <a:cs typeface="Times New Roman"/>
              </a:rPr>
              <a:t>f</a:t>
            </a:r>
            <a:r>
              <a:rPr lang="fr-FR" sz="1600" b="1" baseline="-25000" dirty="0" smtClean="0">
                <a:latin typeface="+mj-lt"/>
                <a:cs typeface="Times New Roman"/>
              </a:rPr>
              <a:t> </a:t>
            </a:r>
            <a:r>
              <a:rPr lang="fr-FR" sz="1600" b="1" dirty="0" smtClean="0">
                <a:latin typeface="+mj-lt"/>
                <a:cs typeface="Times New Roman"/>
              </a:rPr>
              <a:t>= 0 et </a:t>
            </a:r>
            <a:r>
              <a:rPr lang="fr-FR" sz="1600" b="1" dirty="0" err="1" smtClean="0">
                <a:latin typeface="+mj-lt"/>
                <a:cs typeface="Times New Roman"/>
              </a:rPr>
              <a:t>V</a:t>
            </a:r>
            <a:r>
              <a:rPr lang="fr-FR" sz="1600" b="1" baseline="-25000" dirty="0" err="1" smtClean="0">
                <a:latin typeface="+mj-lt"/>
                <a:cs typeface="Times New Roman"/>
              </a:rPr>
              <a:t>m</a:t>
            </a:r>
            <a:r>
              <a:rPr lang="fr-FR" sz="1600" b="1" dirty="0" smtClean="0">
                <a:latin typeface="+mj-lt"/>
                <a:cs typeface="Times New Roman"/>
              </a:rPr>
              <a:t> </a:t>
            </a:r>
            <a:r>
              <a:rPr lang="fr-FR" sz="1600" b="1" dirty="0" smtClean="0">
                <a:latin typeface="Times New Roman"/>
                <a:cs typeface="Times New Roman"/>
              </a:rPr>
              <a:t># 0 ; K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D</a:t>
            </a:r>
            <a:r>
              <a:rPr lang="fr-FR" sz="1600" b="1" dirty="0" smtClean="0">
                <a:latin typeface="Times New Roman"/>
                <a:cs typeface="Times New Roman"/>
              </a:rPr>
              <a:t>   </a:t>
            </a:r>
            <a:r>
              <a:rPr lang="fr-FR" sz="1600" b="1" baseline="100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∞ </a:t>
            </a:r>
            <a:r>
              <a:rPr lang="fr-FR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fr-FR" sz="1600" b="1" dirty="0" smtClean="0">
                <a:latin typeface="Times New Roman"/>
                <a:cs typeface="Times New Roman"/>
              </a:rPr>
              <a:t>et C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 &gt;&gt; C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latin typeface="Times New Roman"/>
                <a:cs typeface="Times New Roman"/>
              </a:rPr>
              <a:t>; le soluté est complètement retenu </a:t>
            </a:r>
          </a:p>
          <a:p>
            <a:pPr algn="just">
              <a:buFontTx/>
              <a:buChar char="-"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latin typeface="Times New Roman"/>
                <a:cs typeface="Times New Roman"/>
              </a:rPr>
              <a:t>	- Si </a:t>
            </a:r>
            <a:r>
              <a:rPr lang="fr-FR" sz="1600" b="1" dirty="0" err="1" smtClean="0">
                <a:cs typeface="Times New Roman"/>
              </a:rPr>
              <a:t>R</a:t>
            </a:r>
            <a:r>
              <a:rPr lang="fr-FR" sz="1600" b="1" baseline="-25000" dirty="0" err="1" smtClean="0">
                <a:cs typeface="Times New Roman"/>
              </a:rPr>
              <a:t>f</a:t>
            </a:r>
            <a:r>
              <a:rPr lang="fr-FR" sz="1600" b="1" baseline="-25000" dirty="0" smtClean="0">
                <a:cs typeface="Times New Roman"/>
              </a:rPr>
              <a:t> </a:t>
            </a:r>
            <a:r>
              <a:rPr lang="fr-FR" sz="1600" b="1" dirty="0" smtClean="0">
                <a:cs typeface="Times New Roman"/>
              </a:rPr>
              <a:t>= 1 ,  </a:t>
            </a:r>
            <a:r>
              <a:rPr lang="fr-FR" sz="1600" b="1" dirty="0" err="1" smtClean="0">
                <a:cs typeface="Times New Roman"/>
              </a:rPr>
              <a:t>V</a:t>
            </a:r>
            <a:r>
              <a:rPr lang="fr-FR" sz="1600" b="1" baseline="-25000" dirty="0" err="1" smtClean="0">
                <a:cs typeface="Times New Roman"/>
              </a:rPr>
              <a:t>m</a:t>
            </a:r>
            <a:r>
              <a:rPr lang="fr-FR" sz="1600" b="1" dirty="0" smtClean="0">
                <a:cs typeface="Times New Roman"/>
              </a:rPr>
              <a:t> </a:t>
            </a:r>
            <a:r>
              <a:rPr lang="fr-FR" sz="1600" b="1" dirty="0" smtClean="0">
                <a:latin typeface="Times New Roman"/>
                <a:cs typeface="Times New Roman"/>
              </a:rPr>
              <a:t>= </a:t>
            </a:r>
            <a:r>
              <a:rPr lang="fr-FR" sz="1600" b="1" dirty="0" err="1" smtClean="0">
                <a:cs typeface="Times New Roman"/>
              </a:rPr>
              <a:t>V</a:t>
            </a:r>
            <a:r>
              <a:rPr lang="fr-FR" sz="1600" b="1" baseline="-25000" dirty="0" err="1" smtClean="0">
                <a:cs typeface="Times New Roman"/>
              </a:rPr>
              <a:t>m</a:t>
            </a:r>
            <a:r>
              <a:rPr lang="fr-FR" sz="1600" b="1" dirty="0" smtClean="0">
                <a:cs typeface="Times New Roman"/>
              </a:rPr>
              <a:t> + </a:t>
            </a:r>
            <a:r>
              <a:rPr lang="fr-FR" sz="1600" b="1" dirty="0" err="1" smtClean="0">
                <a:cs typeface="Times New Roman"/>
              </a:rPr>
              <a:t>kV</a:t>
            </a:r>
            <a:r>
              <a:rPr lang="fr-FR" sz="1600" b="1" baseline="-25000" dirty="0" err="1" smtClean="0"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 ; </a:t>
            </a:r>
            <a:r>
              <a:rPr lang="fr-FR" sz="1600" b="1" dirty="0" err="1" smtClean="0">
                <a:cs typeface="Times New Roman"/>
              </a:rPr>
              <a:t>kV</a:t>
            </a:r>
            <a:r>
              <a:rPr lang="fr-FR" sz="1600" b="1" baseline="-25000" dirty="0" err="1" smtClean="0">
                <a:cs typeface="Times New Roman"/>
              </a:rPr>
              <a:t>s</a:t>
            </a:r>
            <a:r>
              <a:rPr lang="fr-FR" sz="1600" b="1" baseline="-25000" dirty="0" smtClean="0">
                <a:cs typeface="Times New Roman"/>
              </a:rPr>
              <a:t> </a:t>
            </a:r>
            <a:r>
              <a:rPr lang="fr-FR" sz="1600" b="1" dirty="0" smtClean="0">
                <a:cs typeface="Times New Roman"/>
              </a:rPr>
              <a:t>= 0</a:t>
            </a:r>
            <a:r>
              <a:rPr lang="fr-FR" sz="1600" b="1" dirty="0" smtClean="0">
                <a:latin typeface="Times New Roman"/>
                <a:cs typeface="Times New Roman"/>
              </a:rPr>
              <a:t> , Cs = 0, le soluté n’est pas retenu  </a:t>
            </a:r>
          </a:p>
          <a:p>
            <a:pPr algn="just">
              <a:buNone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fr-FR" sz="1600" b="1" baseline="100000" dirty="0" smtClean="0">
              <a:cs typeface="Times New Roman"/>
            </a:endParaRPr>
          </a:p>
          <a:p>
            <a:pPr algn="just"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endParaRPr lang="fr-FR" sz="1600" b="1" baseline="-25000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algn="ctr">
              <a:buNone/>
            </a:pPr>
            <a:endParaRPr lang="fr-FR" sz="1800" b="1" dirty="0">
              <a:latin typeface="+mj-lt"/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4071934" y="2143116"/>
            <a:ext cx="1216152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haut 4"/>
          <p:cNvSpPr/>
          <p:nvPr/>
        </p:nvSpPr>
        <p:spPr>
          <a:xfrm>
            <a:off x="2857488" y="5214950"/>
            <a:ext cx="71438" cy="285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Conséquences de l’équilibre thermodynamique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♥ La détermination de 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k</a:t>
            </a:r>
            <a:r>
              <a:rPr lang="fr-FR" sz="1600" b="1" dirty="0" smtClean="0">
                <a:latin typeface="+mj-lt"/>
                <a:cs typeface="Times New Roman"/>
              </a:rPr>
              <a:t> par le calcul chromatographique permet d’accéder à la valeur de l’enthalpie libre standard ∆G° :</a:t>
            </a: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∆G° = - </a:t>
            </a:r>
            <a:r>
              <a:rPr lang="fr-FR" sz="1600" b="1" dirty="0" err="1" smtClean="0">
                <a:solidFill>
                  <a:srgbClr val="C00000"/>
                </a:solidFill>
                <a:latin typeface="+mj-lt"/>
                <a:cs typeface="Times New Roman"/>
              </a:rPr>
              <a:t>RTLog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(K</a:t>
            </a:r>
            <a:r>
              <a:rPr lang="fr-FR" sz="1600" b="1" baseline="-25000" dirty="0" smtClean="0">
                <a:solidFill>
                  <a:srgbClr val="C00000"/>
                </a:solidFill>
                <a:latin typeface="+mj-lt"/>
                <a:cs typeface="Times New Roman"/>
              </a:rPr>
              <a:t>D</a:t>
            </a: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)</a:t>
            </a:r>
          </a:p>
          <a:p>
            <a:pPr algn="just">
              <a:buNone/>
            </a:pPr>
            <a:endParaRPr lang="fr-FR" sz="1600" b="1" dirty="0" smtClean="0">
              <a:solidFill>
                <a:srgbClr val="C00000"/>
              </a:solidFill>
              <a:latin typeface="+mj-lt"/>
            </a:endParaRPr>
          </a:p>
          <a:p>
            <a:pPr algn="just">
              <a:buNone/>
            </a:pPr>
            <a:r>
              <a:rPr lang="fr-FR" sz="1600" b="1" dirty="0" smtClean="0">
                <a:latin typeface="+mj-lt"/>
              </a:rPr>
              <a:t>Des expériences réalisées en deux températures différentes  permettent d’accéder à </a:t>
            </a:r>
            <a:r>
              <a:rPr lang="fr-FR" sz="1600" b="1" dirty="0" smtClean="0">
                <a:latin typeface="Times New Roman"/>
                <a:cs typeface="Times New Roman"/>
              </a:rPr>
              <a:t>∆H° et ∆S° selon l’équation :</a:t>
            </a:r>
          </a:p>
          <a:p>
            <a:pPr algn="ctr">
              <a:buNone/>
            </a:pP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∆G° = ∆H° - T∆S° </a:t>
            </a:r>
          </a:p>
          <a:p>
            <a:pPr algn="just">
              <a:buNone/>
            </a:pPr>
            <a:r>
              <a:rPr lang="fr-FR" sz="1600" b="1" dirty="0" smtClean="0">
                <a:solidFill>
                  <a:srgbClr val="0070C0"/>
                </a:solidFill>
                <a:cs typeface="Times New Roman"/>
              </a:rPr>
              <a:t>♥ Relation fondamentale en chromatographie entre K</a:t>
            </a:r>
            <a:r>
              <a:rPr lang="fr-FR" sz="1600" b="1" baseline="-25000" dirty="0" smtClean="0">
                <a:solidFill>
                  <a:srgbClr val="0070C0"/>
                </a:solidFill>
                <a:cs typeface="Times New Roman"/>
              </a:rPr>
              <a:t>D</a:t>
            </a:r>
            <a:r>
              <a:rPr lang="fr-FR" sz="1600" b="1" dirty="0" smtClean="0">
                <a:solidFill>
                  <a:srgbClr val="0070C0"/>
                </a:solidFill>
                <a:cs typeface="Times New Roman"/>
              </a:rPr>
              <a:t> et K’ :</a:t>
            </a:r>
          </a:p>
          <a:p>
            <a:pPr algn="just">
              <a:buNone/>
            </a:pPr>
            <a:endParaRPr lang="fr-FR" sz="1600" b="1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		</a:t>
            </a:r>
            <a:r>
              <a:rPr lang="fr-FR" sz="1600" b="1" dirty="0" smtClean="0">
                <a:latin typeface="Times New Roman"/>
                <a:cs typeface="Times New Roman"/>
              </a:rPr>
              <a:t>● K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D</a:t>
            </a:r>
            <a:r>
              <a:rPr lang="fr-FR" sz="1600" b="1" dirty="0" smtClean="0">
                <a:latin typeface="Times New Roman"/>
                <a:cs typeface="Times New Roman"/>
              </a:rPr>
              <a:t> = C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/C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latin typeface="Times New Roman"/>
                <a:cs typeface="Times New Roman"/>
              </a:rPr>
              <a:t> = (m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/V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)/(m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latin typeface="Times New Roman"/>
                <a:cs typeface="Times New Roman"/>
              </a:rPr>
              <a:t>/V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latin typeface="Times New Roman"/>
                <a:cs typeface="Times New Roman"/>
              </a:rPr>
              <a:t>) = (m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/m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latin typeface="Times New Roman"/>
                <a:cs typeface="Times New Roman"/>
              </a:rPr>
              <a:t>)(V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latin typeface="Times New Roman"/>
                <a:cs typeface="Times New Roman"/>
              </a:rPr>
              <a:t>/V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) = (m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/m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latin typeface="Times New Roman"/>
                <a:cs typeface="Times New Roman"/>
              </a:rPr>
              <a:t>).</a:t>
            </a:r>
            <a:r>
              <a:rPr lang="el-GR" sz="1600" b="1" dirty="0" smtClean="0">
                <a:latin typeface="Times New Roman"/>
                <a:cs typeface="Times New Roman"/>
              </a:rPr>
              <a:t>β</a:t>
            </a:r>
            <a:r>
              <a:rPr lang="fr-FR" sz="1600" b="1" dirty="0" smtClean="0">
                <a:latin typeface="Times New Roman"/>
                <a:cs typeface="Times New Roman"/>
              </a:rPr>
              <a:t> avec </a:t>
            </a:r>
            <a:r>
              <a:rPr lang="el-GR" sz="1600" b="1" dirty="0" smtClean="0">
                <a:latin typeface="Times New Roman"/>
                <a:cs typeface="Times New Roman"/>
              </a:rPr>
              <a:t>β</a:t>
            </a:r>
            <a:r>
              <a:rPr lang="fr-FR" sz="1600" b="1" dirty="0" smtClean="0">
                <a:latin typeface="Times New Roman"/>
                <a:cs typeface="Times New Roman"/>
              </a:rPr>
              <a:t> = V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latin typeface="Times New Roman"/>
                <a:cs typeface="Times New Roman"/>
              </a:rPr>
              <a:t>/V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 = 	 	rapport constant </a:t>
            </a:r>
          </a:p>
          <a:p>
            <a:pPr algn="just">
              <a:buNone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latin typeface="Times New Roman"/>
                <a:cs typeface="Times New Roman"/>
              </a:rPr>
              <a:t>		● K’ = m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/m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latin typeface="Times New Roman"/>
                <a:cs typeface="Times New Roman"/>
              </a:rPr>
              <a:t> </a:t>
            </a:r>
          </a:p>
          <a:p>
            <a:pPr algn="just">
              <a:buNone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latin typeface="Times New Roman"/>
                <a:cs typeface="Times New Roman"/>
              </a:rPr>
              <a:t>		● K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D</a:t>
            </a:r>
            <a:r>
              <a:rPr lang="fr-FR" sz="1600" b="1" dirty="0" smtClean="0">
                <a:latin typeface="Times New Roman"/>
                <a:cs typeface="Times New Roman"/>
              </a:rPr>
              <a:t>= (m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latin typeface="Times New Roman"/>
                <a:cs typeface="Times New Roman"/>
              </a:rPr>
              <a:t>/m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latin typeface="Times New Roman"/>
                <a:cs typeface="Times New Roman"/>
              </a:rPr>
              <a:t>).</a:t>
            </a:r>
            <a:r>
              <a:rPr lang="el-GR" sz="1600" b="1" dirty="0" smtClean="0">
                <a:latin typeface="Times New Roman"/>
                <a:cs typeface="Times New Roman"/>
              </a:rPr>
              <a:t>β</a:t>
            </a:r>
            <a:r>
              <a:rPr lang="fr-FR" sz="1600" b="1" dirty="0" smtClean="0">
                <a:latin typeface="Times New Roman"/>
                <a:cs typeface="Times New Roman"/>
              </a:rPr>
              <a:t> =K’.</a:t>
            </a:r>
            <a:r>
              <a:rPr lang="el-GR" sz="1600" b="1" dirty="0" smtClean="0">
                <a:latin typeface="Times New Roman"/>
                <a:cs typeface="Times New Roman"/>
              </a:rPr>
              <a:t>β</a:t>
            </a:r>
            <a:r>
              <a:rPr lang="fr-FR" sz="1600" b="1" dirty="0" smtClean="0">
                <a:latin typeface="Times New Roman"/>
                <a:cs typeface="Times New Roman"/>
              </a:rPr>
              <a:t> ; </a:t>
            </a:r>
            <a:r>
              <a:rPr lang="fr-FR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K’= K</a:t>
            </a:r>
            <a:r>
              <a:rPr lang="fr-FR" sz="1600" b="1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lang="fr-FR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/</a:t>
            </a:r>
            <a:r>
              <a:rPr lang="el-GR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β</a:t>
            </a:r>
            <a:r>
              <a:rPr lang="fr-FR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= K</a:t>
            </a:r>
            <a:r>
              <a:rPr lang="fr-FR" sz="1600" b="1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D </a:t>
            </a:r>
            <a:r>
              <a:rPr lang="fr-FR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(V</a:t>
            </a:r>
            <a:r>
              <a:rPr lang="fr-FR" sz="1600" b="1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/V</a:t>
            </a:r>
            <a:r>
              <a:rPr lang="fr-FR" sz="1600" b="1" baseline="-250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) </a:t>
            </a:r>
          </a:p>
          <a:p>
            <a:pPr algn="just">
              <a:buNone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fr-FR" sz="1800" b="1" dirty="0" smtClean="0">
                <a:cs typeface="Times New Roman"/>
              </a:rPr>
              <a:t>♥ </a:t>
            </a:r>
            <a:r>
              <a:rPr lang="en-US" sz="1700" b="1" dirty="0" smtClean="0"/>
              <a:t>As </a:t>
            </a:r>
            <a:r>
              <a:rPr lang="en-US" sz="1700" b="1" dirty="0" smtClean="0">
                <a:solidFill>
                  <a:srgbClr val="C00000"/>
                </a:solidFill>
              </a:rPr>
              <a:t>K</a:t>
            </a:r>
            <a:r>
              <a:rPr lang="en-US" sz="1700" b="1" baseline="-25000" dirty="0" smtClean="0">
                <a:solidFill>
                  <a:srgbClr val="C00000"/>
                </a:solidFill>
              </a:rPr>
              <a:t>D</a:t>
            </a:r>
            <a:r>
              <a:rPr lang="en-US" sz="1700" b="1" dirty="0" smtClean="0">
                <a:solidFill>
                  <a:srgbClr val="C00000"/>
                </a:solidFill>
              </a:rPr>
              <a:t> increases</a:t>
            </a:r>
            <a:r>
              <a:rPr lang="en-US" sz="1700" b="1" dirty="0" smtClean="0"/>
              <a:t>, interaction of the solute with the stationary phase becomes </a:t>
            </a:r>
            <a:r>
              <a:rPr lang="en-US" sz="1700" b="1" dirty="0" smtClean="0">
                <a:solidFill>
                  <a:srgbClr val="C00000"/>
                </a:solidFill>
              </a:rPr>
              <a:t>more favorable</a:t>
            </a:r>
            <a:r>
              <a:rPr lang="en-US" sz="1700" b="1" dirty="0" smtClean="0"/>
              <a:t> and the solute’s retention (k’) </a:t>
            </a:r>
            <a:r>
              <a:rPr lang="en-US" sz="1700" b="1" dirty="0" smtClean="0">
                <a:solidFill>
                  <a:srgbClr val="C00000"/>
                </a:solidFill>
              </a:rPr>
              <a:t>increases</a:t>
            </a:r>
          </a:p>
          <a:p>
            <a:pPr algn="just">
              <a:buNone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endParaRPr lang="fr-FR" sz="1600" b="1" dirty="0">
              <a:latin typeface="+mj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534400" cy="928694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rgbClr val="000099"/>
                </a:solidFill>
              </a:rPr>
              <a:t>Separation between two solutes requires different K</a:t>
            </a:r>
            <a:r>
              <a:rPr lang="en-US" sz="2000" b="1" baseline="-25000" dirty="0" smtClean="0">
                <a:solidFill>
                  <a:srgbClr val="000099"/>
                </a:solidFill>
              </a:rPr>
              <a:t>D</a:t>
            </a:r>
            <a:r>
              <a:rPr lang="en-US" sz="2000" b="1" dirty="0" smtClean="0">
                <a:solidFill>
                  <a:srgbClr val="000099"/>
                </a:solidFill>
              </a:rPr>
              <a:t>’s for their interactions with the mobile and stationary phases</a:t>
            </a:r>
            <a:r>
              <a:rPr lang="en-US" sz="2000" dirty="0" smtClean="0">
                <a:solidFill>
                  <a:srgbClr val="000099"/>
                </a:solidFill>
              </a:rPr>
              <a:t/>
            </a:r>
            <a:br>
              <a:rPr lang="en-US" sz="2000" dirty="0" smtClean="0">
                <a:solidFill>
                  <a:srgbClr val="000099"/>
                </a:solidFill>
              </a:rPr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3" y="2643182"/>
            <a:ext cx="745807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5357818" y="18573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</a:t>
            </a:r>
            <a:r>
              <a:rPr lang="fr-FR" baseline="-25000" dirty="0" smtClean="0"/>
              <a:t>D</a:t>
            </a:r>
            <a:r>
              <a:rPr lang="fr-FR" dirty="0" smtClean="0"/>
              <a:t>/A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786578" y="185736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K</a:t>
            </a:r>
            <a:r>
              <a:rPr lang="fr-FR" baseline="-25000" dirty="0" smtClean="0"/>
              <a:t>D</a:t>
            </a:r>
            <a:r>
              <a:rPr lang="fr-FR" dirty="0" smtClean="0"/>
              <a:t>/B</a:t>
            </a:r>
            <a:endParaRPr lang="fr-FR" dirty="0"/>
          </a:p>
        </p:txBody>
      </p:sp>
      <p:sp>
        <p:nvSpPr>
          <p:cNvPr id="8" name="Flèche vers le bas 7"/>
          <p:cNvSpPr/>
          <p:nvPr/>
        </p:nvSpPr>
        <p:spPr>
          <a:xfrm>
            <a:off x="5929322" y="2285992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7215206" y="2285992"/>
            <a:ext cx="50006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715008" y="557214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∆G°/A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86644" y="55007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∆G°/B</a:t>
            </a:r>
            <a:endParaRPr lang="fr-FR" dirty="0"/>
          </a:p>
        </p:txBody>
      </p:sp>
      <p:sp>
        <p:nvSpPr>
          <p:cNvPr id="13" name="Flèche vers le haut 12"/>
          <p:cNvSpPr/>
          <p:nvPr/>
        </p:nvSpPr>
        <p:spPr>
          <a:xfrm>
            <a:off x="6143636" y="4857760"/>
            <a:ext cx="142876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haut 13"/>
          <p:cNvSpPr/>
          <p:nvPr/>
        </p:nvSpPr>
        <p:spPr>
          <a:xfrm>
            <a:off x="7572396" y="4786322"/>
            <a:ext cx="142876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II-3 Influence de la température sur le temps de rétention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♠ D’après la relation : </a:t>
            </a:r>
          </a:p>
          <a:p>
            <a:pPr>
              <a:buNone/>
            </a:pPr>
            <a:r>
              <a:rPr lang="fr-FR" sz="1600" b="1" dirty="0" smtClean="0">
                <a:solidFill>
                  <a:srgbClr val="C00000"/>
                </a:solidFill>
                <a:latin typeface="+mj-lt"/>
                <a:cs typeface="Times New Roman"/>
              </a:rPr>
              <a:t>				</a:t>
            </a:r>
            <a:r>
              <a:rPr lang="fr-FR" sz="1600" b="1" dirty="0" smtClean="0">
                <a:solidFill>
                  <a:srgbClr val="9A2684"/>
                </a:solidFill>
                <a:latin typeface="+mj-lt"/>
                <a:cs typeface="Times New Roman"/>
              </a:rPr>
              <a:t>∆G° + </a:t>
            </a:r>
            <a:r>
              <a:rPr lang="fr-FR" sz="1600" b="1" dirty="0" err="1" smtClean="0">
                <a:solidFill>
                  <a:srgbClr val="9A2684"/>
                </a:solidFill>
                <a:latin typeface="+mj-lt"/>
                <a:cs typeface="Times New Roman"/>
              </a:rPr>
              <a:t>RTLog</a:t>
            </a:r>
            <a:r>
              <a:rPr lang="fr-FR" sz="1600" b="1" dirty="0" smtClean="0">
                <a:solidFill>
                  <a:srgbClr val="9A2684"/>
                </a:solidFill>
                <a:latin typeface="+mj-lt"/>
                <a:cs typeface="Times New Roman"/>
              </a:rPr>
              <a:t>(K</a:t>
            </a:r>
            <a:r>
              <a:rPr lang="fr-FR" sz="16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D</a:t>
            </a:r>
            <a:r>
              <a:rPr lang="fr-FR" sz="1600" b="1" dirty="0" smtClean="0">
                <a:solidFill>
                  <a:srgbClr val="9A2684"/>
                </a:solidFill>
                <a:latin typeface="+mj-lt"/>
                <a:cs typeface="Times New Roman"/>
              </a:rPr>
              <a:t>) = 0 </a:t>
            </a:r>
          </a:p>
          <a:p>
            <a:pPr>
              <a:buNone/>
            </a:pPr>
            <a:endParaRPr lang="fr-FR" sz="1800" b="1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♠ La constante d'équilibre dépend de la température </a:t>
            </a:r>
            <a:r>
              <a:rPr lang="fr-FR" sz="1600" b="1" dirty="0" smtClean="0">
                <a:solidFill>
                  <a:srgbClr val="0000FF"/>
                </a:solidFill>
                <a:cs typeface="Times New Roman"/>
              </a:rPr>
              <a:t>T</a:t>
            </a:r>
            <a:r>
              <a:rPr lang="fr-FR" sz="1600" b="1" dirty="0" smtClean="0">
                <a:cs typeface="Times New Roman"/>
              </a:rPr>
              <a:t>  et de l’énergie </a:t>
            </a:r>
            <a:r>
              <a:rPr lang="fr-FR" sz="1600" b="1" dirty="0" smtClean="0">
                <a:solidFill>
                  <a:srgbClr val="0000FF"/>
                </a:solidFill>
                <a:cs typeface="Times New Roman"/>
              </a:rPr>
              <a:t>∆G° </a:t>
            </a:r>
            <a:r>
              <a:rPr lang="fr-FR" sz="1600" b="1" dirty="0" smtClean="0">
                <a:cs typeface="Times New Roman"/>
              </a:rPr>
              <a:t>qui est la différence d’énergie de dissolution du soluté entre la phase stationnaire et la phase mobile </a:t>
            </a:r>
          </a:p>
          <a:p>
            <a:pPr algn="just">
              <a:buNone/>
            </a:pPr>
            <a:endParaRPr lang="fr-FR" sz="1600" b="1" dirty="0" smtClean="0"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♠ Toute évolution d’équilibre (élution)  implique que :</a:t>
            </a:r>
          </a:p>
          <a:p>
            <a:pPr algn="just">
              <a:buNone/>
            </a:pPr>
            <a:endParaRPr lang="fr-FR" sz="1600" b="1" dirty="0" smtClean="0"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	 	∆G° </a:t>
            </a:r>
            <a:r>
              <a:rPr lang="fr-FR" sz="1600" b="1" dirty="0" smtClean="0">
                <a:latin typeface="Times New Roman"/>
                <a:cs typeface="Times New Roman"/>
              </a:rPr>
              <a:t>&lt; 0             </a:t>
            </a:r>
            <a:r>
              <a:rPr lang="fr-FR" sz="1600" b="1" dirty="0" err="1" smtClean="0">
                <a:latin typeface="Times New Roman"/>
                <a:cs typeface="Times New Roman"/>
              </a:rPr>
              <a:t>LogK</a:t>
            </a:r>
            <a:r>
              <a:rPr lang="fr-FR" sz="1600" b="1" baseline="-25000" dirty="0" err="1" smtClean="0">
                <a:latin typeface="Times New Roman"/>
                <a:cs typeface="Times New Roman"/>
              </a:rPr>
              <a:t>D</a:t>
            </a:r>
            <a:r>
              <a:rPr lang="fr-FR" sz="1600" b="1" dirty="0" smtClean="0">
                <a:latin typeface="Times New Roman"/>
                <a:cs typeface="Times New Roman"/>
              </a:rPr>
              <a:t> </a:t>
            </a:r>
            <a:r>
              <a:rPr lang="fr-FR" sz="1600" b="1" dirty="0" smtClean="0">
                <a:latin typeface="Book Antiqua"/>
                <a:cs typeface="Times New Roman"/>
              </a:rPr>
              <a:t>&gt; 0              K</a:t>
            </a:r>
            <a:r>
              <a:rPr lang="fr-FR" sz="1600" b="1" baseline="-25000" dirty="0" smtClean="0">
                <a:latin typeface="Book Antiqua"/>
                <a:cs typeface="Times New Roman"/>
              </a:rPr>
              <a:t>D</a:t>
            </a:r>
            <a:r>
              <a:rPr lang="fr-FR" sz="1600" b="1" dirty="0" smtClean="0">
                <a:latin typeface="Book Antiqua"/>
                <a:cs typeface="Times New Roman"/>
              </a:rPr>
              <a:t> &gt;&gt; 1 </a:t>
            </a:r>
          </a:p>
          <a:p>
            <a:pPr algn="just">
              <a:buNone/>
            </a:pPr>
            <a:endParaRPr lang="fr-FR" sz="1600" b="1" dirty="0" smtClean="0">
              <a:latin typeface="Book Antiqua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♠ Reliant K</a:t>
            </a:r>
            <a:r>
              <a:rPr lang="fr-FR" sz="1600" b="1" baseline="-25000" dirty="0" smtClean="0">
                <a:cs typeface="Times New Roman"/>
              </a:rPr>
              <a:t>D</a:t>
            </a:r>
            <a:r>
              <a:rPr lang="fr-FR" sz="1600" b="1" dirty="0" smtClean="0">
                <a:cs typeface="Times New Roman"/>
              </a:rPr>
              <a:t> à t</a:t>
            </a:r>
            <a:r>
              <a:rPr lang="fr-FR" sz="1600" b="1" baseline="-25000" dirty="0" smtClean="0">
                <a:cs typeface="Times New Roman"/>
              </a:rPr>
              <a:t>S</a:t>
            </a:r>
            <a:r>
              <a:rPr lang="fr-FR" sz="1600" b="1" dirty="0" smtClean="0">
                <a:cs typeface="Times New Roman"/>
              </a:rPr>
              <a:t> : </a:t>
            </a: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			t</a:t>
            </a:r>
            <a:r>
              <a:rPr lang="fr-FR" sz="1600" b="1" baseline="-25000" dirty="0" smtClean="0">
                <a:cs typeface="Times New Roman"/>
              </a:rPr>
              <a:t>S</a:t>
            </a:r>
            <a:r>
              <a:rPr lang="fr-FR" sz="1600" b="1" dirty="0" smtClean="0">
                <a:cs typeface="Times New Roman"/>
              </a:rPr>
              <a:t> = </a:t>
            </a:r>
            <a:r>
              <a:rPr lang="fr-FR" sz="1600" b="1" dirty="0" err="1" smtClean="0">
                <a:cs typeface="Times New Roman"/>
              </a:rPr>
              <a:t>t</a:t>
            </a:r>
            <a:r>
              <a:rPr lang="fr-FR" sz="1600" b="1" baseline="-25000" dirty="0" err="1" smtClean="0">
                <a:cs typeface="Times New Roman"/>
              </a:rPr>
              <a:t>M</a:t>
            </a:r>
            <a:r>
              <a:rPr lang="fr-FR" sz="1600" b="1" dirty="0" smtClean="0">
                <a:cs typeface="Times New Roman"/>
              </a:rPr>
              <a:t>(K</a:t>
            </a:r>
            <a:r>
              <a:rPr lang="fr-FR" sz="1600" b="1" baseline="-25000" dirty="0" smtClean="0">
                <a:cs typeface="Times New Roman"/>
              </a:rPr>
              <a:t>D</a:t>
            </a:r>
            <a:r>
              <a:rPr lang="fr-FR" sz="1600" b="1" dirty="0" smtClean="0">
                <a:cs typeface="Times New Roman"/>
              </a:rPr>
              <a:t>/</a:t>
            </a:r>
            <a:r>
              <a:rPr lang="el-GR" sz="1600" b="1" dirty="0" smtClean="0">
                <a:latin typeface="Times New Roman"/>
                <a:cs typeface="Times New Roman"/>
              </a:rPr>
              <a:t>β</a:t>
            </a:r>
            <a:r>
              <a:rPr lang="fr-FR" sz="1600" b="1" dirty="0" smtClean="0">
                <a:latin typeface="Times New Roman"/>
                <a:cs typeface="Times New Roman"/>
              </a:rPr>
              <a:t>) </a:t>
            </a:r>
          </a:p>
          <a:p>
            <a:pPr algn="just">
              <a:buNone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latin typeface="Times New Roman"/>
                <a:cs typeface="Times New Roman"/>
              </a:rPr>
              <a:t>			</a:t>
            </a:r>
            <a:r>
              <a:rPr lang="fr-FR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Log(</a:t>
            </a:r>
            <a:r>
              <a:rPr lang="fr-FR" sz="1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sz="16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lang="fr-FR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 = Log(</a:t>
            </a:r>
            <a:r>
              <a:rPr lang="fr-FR" sz="1600" b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lang="fr-FR" sz="1600" b="1" baseline="-25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lang="fr-FR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 - Log(</a:t>
            </a:r>
            <a:r>
              <a:rPr lang="el-GR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β</a:t>
            </a:r>
            <a:r>
              <a:rPr lang="fr-FR" sz="16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 – ∆G°/RT</a:t>
            </a:r>
          </a:p>
          <a:p>
            <a:pPr algn="just">
              <a:buNone/>
            </a:pPr>
            <a:r>
              <a:rPr lang="fr-FR" sz="1600" b="1" dirty="0" smtClean="0">
                <a:latin typeface="Times New Roman"/>
                <a:cs typeface="Times New Roman"/>
              </a:rPr>
              <a:t>			</a:t>
            </a:r>
            <a:endParaRPr lang="fr-FR" sz="16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143108" y="4000504"/>
            <a:ext cx="500066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3714744" y="4000504"/>
            <a:ext cx="57150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II-4 Représentation graphique de </a:t>
            </a:r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∆G° (p/m          p/s)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000" dirty="0" smtClean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929454" y="785794"/>
            <a:ext cx="357190" cy="15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rot="5400000" flipH="1" flipV="1">
            <a:off x="-71470" y="3286124"/>
            <a:ext cx="271464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643042" y="2714620"/>
            <a:ext cx="642942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643042" y="4286256"/>
            <a:ext cx="642942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1250133" y="3464719"/>
            <a:ext cx="1357322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214546" y="2786058"/>
            <a:ext cx="58579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b="1" dirty="0" smtClean="0"/>
              <a:t>Dissolution de A dans la phase mobile</a:t>
            </a:r>
          </a:p>
          <a:p>
            <a:endParaRPr lang="fr-FR" b="1" dirty="0" smtClean="0"/>
          </a:p>
          <a:p>
            <a:r>
              <a:rPr lang="fr-FR" b="1" dirty="0" smtClean="0">
                <a:latin typeface="+mj-lt"/>
                <a:cs typeface="Times New Roman"/>
              </a:rPr>
              <a:t>∆</a:t>
            </a:r>
            <a:r>
              <a:rPr lang="fr-FR" b="1" baseline="-25000" dirty="0" err="1" smtClean="0">
                <a:latin typeface="+mj-lt"/>
                <a:cs typeface="Times New Roman"/>
              </a:rPr>
              <a:t>r</a:t>
            </a:r>
            <a:r>
              <a:rPr lang="fr-FR" b="1" dirty="0" err="1" smtClean="0">
                <a:latin typeface="+mj-lt"/>
                <a:cs typeface="Times New Roman"/>
              </a:rPr>
              <a:t>G</a:t>
            </a:r>
            <a:r>
              <a:rPr lang="fr-FR" b="1" dirty="0" smtClean="0">
                <a:latin typeface="+mj-lt"/>
                <a:cs typeface="Times New Roman"/>
              </a:rPr>
              <a:t>° : </a:t>
            </a:r>
            <a:r>
              <a:rPr lang="fr-FR" b="1" dirty="0" err="1" smtClean="0">
                <a:latin typeface="+mj-lt"/>
              </a:rPr>
              <a:t>Diss</a:t>
            </a:r>
            <a:r>
              <a:rPr lang="fr-FR" b="1" dirty="0" smtClean="0">
                <a:latin typeface="+mj-lt"/>
              </a:rPr>
              <a:t> p/m            p/s </a:t>
            </a:r>
          </a:p>
          <a:p>
            <a:r>
              <a:rPr lang="fr-FR" b="1" dirty="0" smtClean="0"/>
              <a:t>  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428860" y="24288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+mj-lt"/>
                <a:cs typeface="Times New Roman"/>
              </a:rPr>
              <a:t>∆</a:t>
            </a:r>
            <a:r>
              <a:rPr lang="fr-FR" b="1" baseline="-25000" dirty="0" err="1" smtClean="0">
                <a:latin typeface="+mj-lt"/>
                <a:cs typeface="Times New Roman"/>
              </a:rPr>
              <a:t>r</a:t>
            </a:r>
            <a:r>
              <a:rPr lang="fr-FR" b="1" dirty="0" err="1" smtClean="0">
                <a:latin typeface="+mj-lt"/>
                <a:cs typeface="Times New Roman"/>
              </a:rPr>
              <a:t>G</a:t>
            </a:r>
            <a:r>
              <a:rPr lang="fr-FR" b="1" dirty="0" smtClean="0">
                <a:latin typeface="+mj-lt"/>
                <a:cs typeface="Times New Roman"/>
              </a:rPr>
              <a:t>°</a:t>
            </a:r>
            <a:r>
              <a:rPr lang="fr-FR" b="1" baseline="-25000" dirty="0" smtClean="0">
                <a:latin typeface="+mj-lt"/>
                <a:cs typeface="Times New Roman"/>
              </a:rPr>
              <a:t>A               p/m  </a:t>
            </a:r>
            <a:endParaRPr lang="fr-FR" b="1" baseline="-25000" dirty="0">
              <a:latin typeface="+mj-lt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3214678" y="2714620"/>
            <a:ext cx="428628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143108" y="442913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Dissolution de A dans la phase stationnaire 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428860" y="407194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+mj-lt"/>
                <a:cs typeface="Times New Roman"/>
              </a:rPr>
              <a:t>∆</a:t>
            </a:r>
            <a:r>
              <a:rPr lang="fr-FR" b="1" baseline="-25000" dirty="0" err="1" smtClean="0">
                <a:latin typeface="+mj-lt"/>
                <a:cs typeface="Times New Roman"/>
              </a:rPr>
              <a:t>r</a:t>
            </a:r>
            <a:r>
              <a:rPr lang="fr-FR" b="1" dirty="0" err="1" smtClean="0">
                <a:latin typeface="+mj-lt"/>
                <a:cs typeface="Times New Roman"/>
              </a:rPr>
              <a:t>G</a:t>
            </a:r>
            <a:r>
              <a:rPr lang="fr-FR" b="1" dirty="0" smtClean="0">
                <a:latin typeface="+mj-lt"/>
                <a:cs typeface="Times New Roman"/>
              </a:rPr>
              <a:t>°</a:t>
            </a:r>
            <a:r>
              <a:rPr lang="fr-FR" b="1" baseline="-25000" dirty="0" smtClean="0">
                <a:latin typeface="+mj-lt"/>
                <a:cs typeface="Times New Roman"/>
              </a:rPr>
              <a:t>A                p/s</a:t>
            </a:r>
            <a:endParaRPr lang="fr-FR" b="1" baseline="-25000" dirty="0">
              <a:latin typeface="+mj-lt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214678" y="4357694"/>
            <a:ext cx="500066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071538" y="2285992"/>
            <a:ext cx="57150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714480" y="207167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0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142976" y="15001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+mj-lt"/>
                <a:cs typeface="Times New Roman"/>
              </a:rPr>
              <a:t>∆G</a:t>
            </a:r>
            <a:endParaRPr lang="fr-FR" b="1" dirty="0">
              <a:latin typeface="+mj-lt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4143372" y="3571876"/>
            <a:ext cx="500066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10800000">
            <a:off x="2000232" y="3571876"/>
            <a:ext cx="214314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suite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♦ Plus 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∆</a:t>
            </a:r>
            <a:r>
              <a:rPr lang="fr-FR" sz="1600" b="1" baseline="-25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r</a:t>
            </a:r>
            <a:r>
              <a:rPr lang="fr-FR" sz="1600" b="1" dirty="0" err="1" smtClean="0">
                <a:solidFill>
                  <a:srgbClr val="0000FF"/>
                </a:solidFill>
                <a:latin typeface="+mj-lt"/>
                <a:cs typeface="Times New Roman"/>
              </a:rPr>
              <a:t>G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°</a:t>
            </a:r>
            <a:r>
              <a:rPr lang="fr-FR" sz="1600" b="1" dirty="0" smtClean="0">
                <a:latin typeface="+mj-lt"/>
                <a:cs typeface="Times New Roman"/>
              </a:rPr>
              <a:t> ( </a:t>
            </a:r>
            <a:r>
              <a:rPr lang="fr-FR" sz="1600" b="1" dirty="0" err="1" smtClean="0">
                <a:latin typeface="+mj-lt"/>
                <a:cs typeface="Times New Roman"/>
              </a:rPr>
              <a:t>diss</a:t>
            </a:r>
            <a:r>
              <a:rPr lang="fr-FR" sz="1600" b="1" dirty="0" smtClean="0">
                <a:latin typeface="+mj-lt"/>
                <a:cs typeface="Times New Roman"/>
              </a:rPr>
              <a:t> : p/m           p/s) est 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petite</a:t>
            </a:r>
            <a:r>
              <a:rPr lang="fr-FR" sz="1600" b="1" dirty="0" smtClean="0">
                <a:latin typeface="+mj-lt"/>
                <a:cs typeface="Times New Roman"/>
              </a:rPr>
              <a:t> ( grande en valeur absolue) plus la constante d’équilibre 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K</a:t>
            </a:r>
            <a:r>
              <a:rPr lang="fr-FR" sz="1600" b="1" baseline="-25000" dirty="0" smtClean="0">
                <a:solidFill>
                  <a:srgbClr val="0000FF"/>
                </a:solidFill>
                <a:latin typeface="+mj-lt"/>
                <a:cs typeface="Times New Roman"/>
              </a:rPr>
              <a:t>D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 est grande </a:t>
            </a:r>
            <a:r>
              <a:rPr lang="fr-FR" sz="1600" b="1" dirty="0" smtClean="0">
                <a:latin typeface="+mj-lt"/>
                <a:cs typeface="Times New Roman"/>
              </a:rPr>
              <a:t>plus le produit serait retenu donc plus 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t</a:t>
            </a:r>
            <a:r>
              <a:rPr lang="fr-FR" sz="1600" b="1" baseline="-25000" dirty="0" smtClean="0">
                <a:solidFill>
                  <a:srgbClr val="0000FF"/>
                </a:solidFill>
                <a:latin typeface="+mj-lt"/>
                <a:cs typeface="Times New Roman"/>
              </a:rPr>
              <a:t>R</a:t>
            </a:r>
            <a:r>
              <a:rPr lang="fr-FR" sz="1600" b="1" baseline="-25000" dirty="0" smtClean="0">
                <a:latin typeface="+mj-lt"/>
                <a:cs typeface="Times New Roman"/>
              </a:rPr>
              <a:t> </a:t>
            </a:r>
            <a:r>
              <a:rPr lang="fr-FR" sz="1600" b="1" dirty="0" smtClean="0">
                <a:latin typeface="+mj-lt"/>
                <a:cs typeface="Times New Roman"/>
              </a:rPr>
              <a:t>serait 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grande</a:t>
            </a:r>
            <a:r>
              <a:rPr lang="fr-FR" sz="1600" b="1" dirty="0" smtClean="0">
                <a:latin typeface="+mj-lt"/>
                <a:cs typeface="Times New Roman"/>
              </a:rPr>
              <a:t> </a:t>
            </a: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♦ 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∆</a:t>
            </a:r>
            <a:r>
              <a:rPr lang="fr-FR" sz="1600" b="1" baseline="-25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r</a:t>
            </a:r>
            <a:r>
              <a:rPr lang="fr-FR" sz="1600" b="1" dirty="0" err="1" smtClean="0">
                <a:solidFill>
                  <a:srgbClr val="0000FF"/>
                </a:solidFill>
                <a:latin typeface="+mj-lt"/>
                <a:cs typeface="Times New Roman"/>
              </a:rPr>
              <a:t>G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°</a:t>
            </a:r>
            <a:r>
              <a:rPr lang="fr-FR" sz="1600" b="1" dirty="0" smtClean="0">
                <a:latin typeface="+mj-lt"/>
                <a:cs typeface="Times New Roman"/>
              </a:rPr>
              <a:t> est fonction de la température : 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∆</a:t>
            </a:r>
            <a:r>
              <a:rPr lang="fr-FR" sz="1600" b="1" baseline="-25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r</a:t>
            </a:r>
            <a:r>
              <a:rPr lang="fr-FR" sz="1600" b="1" dirty="0" err="1" smtClean="0">
                <a:solidFill>
                  <a:srgbClr val="0000FF"/>
                </a:solidFill>
                <a:latin typeface="+mj-lt"/>
                <a:cs typeface="Times New Roman"/>
              </a:rPr>
              <a:t>G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°</a:t>
            </a:r>
            <a:r>
              <a:rPr lang="fr-FR" sz="1600" b="1" dirty="0" smtClean="0">
                <a:latin typeface="+mj-lt"/>
                <a:cs typeface="Times New Roman"/>
              </a:rPr>
              <a:t> =∆</a:t>
            </a:r>
            <a:r>
              <a:rPr lang="fr-FR" sz="1600" b="1" baseline="-25000" dirty="0" err="1" smtClean="0">
                <a:latin typeface="+mj-lt"/>
                <a:cs typeface="Times New Roman"/>
              </a:rPr>
              <a:t>r</a:t>
            </a:r>
            <a:r>
              <a:rPr lang="fr-FR" sz="1600" b="1" dirty="0" err="1" smtClean="0">
                <a:latin typeface="+mj-lt"/>
                <a:cs typeface="Times New Roman"/>
              </a:rPr>
              <a:t>H</a:t>
            </a:r>
            <a:r>
              <a:rPr lang="fr-FR" sz="1600" b="1" dirty="0" smtClean="0">
                <a:latin typeface="+mj-lt"/>
                <a:cs typeface="Times New Roman"/>
              </a:rPr>
              <a:t>° - </a:t>
            </a:r>
            <a:r>
              <a:rPr lang="fr-FR" sz="1600" b="1" dirty="0" err="1" smtClean="0">
                <a:latin typeface="+mj-lt"/>
                <a:cs typeface="Times New Roman"/>
              </a:rPr>
              <a:t>T∆</a:t>
            </a:r>
            <a:r>
              <a:rPr lang="fr-FR" sz="1600" b="1" baseline="-25000" dirty="0" err="1" smtClean="0">
                <a:latin typeface="+mj-lt"/>
                <a:cs typeface="Times New Roman"/>
              </a:rPr>
              <a:t>r</a:t>
            </a:r>
            <a:r>
              <a:rPr lang="fr-FR" sz="1600" b="1" dirty="0" err="1" smtClean="0">
                <a:latin typeface="+mj-lt"/>
                <a:cs typeface="Times New Roman"/>
              </a:rPr>
              <a:t>S</a:t>
            </a:r>
            <a:r>
              <a:rPr lang="fr-FR" sz="1600" b="1" dirty="0" smtClean="0">
                <a:latin typeface="+mj-lt"/>
                <a:cs typeface="Times New Roman"/>
              </a:rPr>
              <a:t>° </a:t>
            </a: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♦ Si on suppose que ∆</a:t>
            </a:r>
            <a:r>
              <a:rPr lang="fr-FR" sz="1600" b="1" baseline="-25000" dirty="0" err="1" smtClean="0">
                <a:latin typeface="+mj-lt"/>
                <a:cs typeface="Times New Roman"/>
              </a:rPr>
              <a:t>r</a:t>
            </a:r>
            <a:r>
              <a:rPr lang="fr-FR" sz="1600" b="1" dirty="0" err="1" smtClean="0">
                <a:latin typeface="+mj-lt"/>
                <a:cs typeface="Times New Roman"/>
              </a:rPr>
              <a:t>H</a:t>
            </a:r>
            <a:r>
              <a:rPr lang="fr-FR" sz="1600" b="1" dirty="0" smtClean="0">
                <a:latin typeface="+mj-lt"/>
                <a:cs typeface="Times New Roman"/>
              </a:rPr>
              <a:t>° et ∆</a:t>
            </a:r>
            <a:r>
              <a:rPr lang="fr-FR" sz="1600" b="1" baseline="-25000" dirty="0" err="1" smtClean="0">
                <a:latin typeface="+mj-lt"/>
                <a:cs typeface="Times New Roman"/>
              </a:rPr>
              <a:t>r</a:t>
            </a:r>
            <a:r>
              <a:rPr lang="fr-FR" sz="1600" b="1" dirty="0" err="1" smtClean="0">
                <a:latin typeface="+mj-lt"/>
                <a:cs typeface="Times New Roman"/>
              </a:rPr>
              <a:t>S</a:t>
            </a:r>
            <a:r>
              <a:rPr lang="fr-FR" sz="1600" b="1" dirty="0" smtClean="0">
                <a:latin typeface="+mj-lt"/>
                <a:cs typeface="Times New Roman"/>
              </a:rPr>
              <a:t>° sont considérées indépendantes de la température :</a:t>
            </a: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Log(</a:t>
            </a:r>
            <a:r>
              <a:rPr lang="fr-FR" sz="1600" b="1" dirty="0" err="1" smtClean="0">
                <a:solidFill>
                  <a:srgbClr val="0000FF"/>
                </a:solidFill>
                <a:latin typeface="+mj-lt"/>
                <a:cs typeface="Times New Roman"/>
              </a:rPr>
              <a:t>t</a:t>
            </a:r>
            <a:r>
              <a:rPr lang="fr-FR" sz="1600" b="1" baseline="-25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S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) = Log(</a:t>
            </a:r>
            <a:r>
              <a:rPr lang="fr-FR" sz="1600" b="1" dirty="0" err="1" smtClean="0">
                <a:solidFill>
                  <a:srgbClr val="0000FF"/>
                </a:solidFill>
                <a:latin typeface="+mj-lt"/>
                <a:cs typeface="Times New Roman"/>
              </a:rPr>
              <a:t>t</a:t>
            </a:r>
            <a:r>
              <a:rPr lang="fr-FR" sz="1600" b="1" baseline="-25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M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) - Log(</a:t>
            </a:r>
            <a:r>
              <a:rPr lang="el-G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β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) – ∆H°/RT + ∆</a:t>
            </a:r>
            <a:r>
              <a:rPr lang="fr-FR" sz="1600" b="1" baseline="-25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r</a:t>
            </a:r>
            <a:r>
              <a:rPr lang="fr-FR" sz="1600" b="1" dirty="0" err="1" smtClean="0">
                <a:solidFill>
                  <a:srgbClr val="0000FF"/>
                </a:solidFill>
                <a:latin typeface="+mj-lt"/>
                <a:cs typeface="Times New Roman"/>
              </a:rPr>
              <a:t>S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/R </a:t>
            </a:r>
          </a:p>
          <a:p>
            <a:pPr algn="just">
              <a:buNone/>
            </a:pPr>
            <a:endParaRPr lang="fr-FR" sz="1600" b="1" dirty="0" smtClean="0">
              <a:solidFill>
                <a:srgbClr val="0000FF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			</a:t>
            </a:r>
            <a:r>
              <a:rPr lang="fr-FR" sz="1600" b="1" dirty="0" smtClean="0">
                <a:solidFill>
                  <a:srgbClr val="0000FF"/>
                </a:solidFill>
                <a:cs typeface="Times New Roman"/>
              </a:rPr>
              <a:t> Log(</a:t>
            </a:r>
            <a:r>
              <a:rPr lang="fr-FR" sz="1600" b="1" dirty="0" err="1" smtClean="0">
                <a:solidFill>
                  <a:srgbClr val="0000FF"/>
                </a:solidFill>
                <a:cs typeface="Times New Roman"/>
              </a:rPr>
              <a:t>t</a:t>
            </a:r>
            <a:r>
              <a:rPr lang="fr-FR" sz="1600" b="1" baseline="-25000" dirty="0" err="1" smtClean="0">
                <a:solidFill>
                  <a:srgbClr val="0000FF"/>
                </a:solidFill>
                <a:cs typeface="Times New Roman"/>
              </a:rPr>
              <a:t>S</a:t>
            </a:r>
            <a:r>
              <a:rPr lang="fr-FR" sz="1600" b="1" dirty="0" smtClean="0">
                <a:solidFill>
                  <a:srgbClr val="0000FF"/>
                </a:solidFill>
                <a:cs typeface="Times New Roman"/>
              </a:rPr>
              <a:t>) = A/T + B  , avec A et B sont des constantes </a:t>
            </a:r>
          </a:p>
          <a:p>
            <a:pPr algn="just">
              <a:buNone/>
            </a:pPr>
            <a:endParaRPr lang="fr-FR" sz="1600" b="1" dirty="0" smtClean="0">
              <a:solidFill>
                <a:srgbClr val="0000FF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u="sng" dirty="0" smtClean="0">
                <a:latin typeface="+mj-lt"/>
                <a:cs typeface="Times New Roman"/>
              </a:rPr>
              <a:t>Remarque</a:t>
            </a:r>
            <a:r>
              <a:rPr lang="fr-FR" sz="1600" b="1" dirty="0" smtClean="0">
                <a:latin typeface="+mj-lt"/>
                <a:cs typeface="Times New Roman"/>
              </a:rPr>
              <a:t> : </a:t>
            </a:r>
            <a:r>
              <a:rPr lang="fr-FR" sz="1600" b="1" dirty="0" err="1" smtClean="0">
                <a:latin typeface="+mj-lt"/>
                <a:cs typeface="Times New Roman"/>
              </a:rPr>
              <a:t>t</a:t>
            </a:r>
            <a:r>
              <a:rPr lang="fr-FR" sz="1600" b="1" baseline="-25000" dirty="0" err="1" smtClean="0">
                <a:latin typeface="+mj-lt"/>
                <a:cs typeface="Times New Roman"/>
              </a:rPr>
              <a:t>M</a:t>
            </a:r>
            <a:r>
              <a:rPr lang="fr-FR" sz="1600" b="1" dirty="0" smtClean="0">
                <a:latin typeface="+mj-lt"/>
                <a:cs typeface="Times New Roman"/>
              </a:rPr>
              <a:t> </a:t>
            </a:r>
            <a:r>
              <a:rPr lang="fr-FR" sz="1600" b="1" dirty="0" smtClean="0">
                <a:solidFill>
                  <a:srgbClr val="FF33CC"/>
                </a:solidFill>
                <a:latin typeface="+mj-lt"/>
                <a:cs typeface="Times New Roman"/>
              </a:rPr>
              <a:t>varie</a:t>
            </a:r>
            <a:r>
              <a:rPr lang="fr-FR" sz="1600" b="1" dirty="0" smtClean="0">
                <a:latin typeface="+mj-lt"/>
                <a:cs typeface="Times New Roman"/>
              </a:rPr>
              <a:t> avec la température parce que l’augmentation de la température de la colonne accroit </a:t>
            </a:r>
            <a:r>
              <a:rPr lang="fr-FR" sz="1600" b="1" dirty="0" smtClean="0">
                <a:solidFill>
                  <a:srgbClr val="FF33CC"/>
                </a:solidFill>
                <a:latin typeface="+mj-lt"/>
                <a:cs typeface="Times New Roman"/>
              </a:rPr>
              <a:t>le mouvement brownien </a:t>
            </a:r>
            <a:r>
              <a:rPr lang="fr-FR" sz="1600" b="1" dirty="0" smtClean="0">
                <a:latin typeface="+mj-lt"/>
                <a:cs typeface="Times New Roman"/>
              </a:rPr>
              <a:t>ce qui fait </a:t>
            </a:r>
            <a:r>
              <a:rPr lang="fr-FR" sz="1600" b="1" dirty="0" smtClean="0">
                <a:solidFill>
                  <a:srgbClr val="FF33CC"/>
                </a:solidFill>
                <a:latin typeface="+mj-lt"/>
                <a:cs typeface="Times New Roman"/>
              </a:rPr>
              <a:t>diminuer la viscosité </a:t>
            </a:r>
            <a:r>
              <a:rPr lang="fr-FR" sz="1600" b="1" dirty="0" smtClean="0">
                <a:latin typeface="+mj-lt"/>
                <a:cs typeface="Times New Roman"/>
              </a:rPr>
              <a:t>de la phase mobile et sa vitesse augmente légèrement</a:t>
            </a:r>
            <a:endParaRPr lang="fr-FR" sz="1600" b="1" dirty="0">
              <a:latin typeface="+mj-lt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857488" y="1714488"/>
            <a:ext cx="42862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121444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Chromatogramme de l'huile essentielle de menthe</a:t>
            </a:r>
            <a:br>
              <a:rPr lang="fr-FR" sz="2400" b="1" dirty="0" smtClean="0">
                <a:solidFill>
                  <a:srgbClr val="7030A0"/>
                </a:solidFill>
              </a:rPr>
            </a:br>
            <a:endParaRPr lang="fr-FR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1285860"/>
            <a:ext cx="735811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► Pour deux températures de la colonne T</a:t>
            </a:r>
            <a:r>
              <a:rPr lang="fr-FR" sz="1600" b="1" baseline="-25000" dirty="0" smtClean="0">
                <a:latin typeface="+mj-lt"/>
                <a:cs typeface="Times New Roman"/>
              </a:rPr>
              <a:t>1</a:t>
            </a:r>
            <a:r>
              <a:rPr lang="fr-FR" sz="1600" b="1" dirty="0" smtClean="0">
                <a:latin typeface="+mj-lt"/>
                <a:cs typeface="Times New Roman"/>
              </a:rPr>
              <a:t> et T</a:t>
            </a:r>
            <a:r>
              <a:rPr lang="fr-FR" sz="1600" b="1" baseline="-25000" dirty="0" smtClean="0">
                <a:latin typeface="+mj-lt"/>
                <a:cs typeface="Times New Roman"/>
              </a:rPr>
              <a:t>2</a:t>
            </a:r>
            <a:r>
              <a:rPr lang="fr-FR" sz="1600" b="1" dirty="0" smtClean="0">
                <a:latin typeface="+mj-lt"/>
                <a:cs typeface="Times New Roman"/>
              </a:rPr>
              <a:t> </a:t>
            </a:r>
            <a:r>
              <a:rPr lang="fr-FR" sz="1600" b="1" dirty="0" smtClean="0">
                <a:latin typeface="Times New Roman"/>
                <a:cs typeface="Times New Roman"/>
              </a:rPr>
              <a:t>&gt; T</a:t>
            </a:r>
            <a:r>
              <a:rPr lang="fr-FR" sz="1600" b="1" baseline="-25000" dirty="0" smtClean="0">
                <a:latin typeface="Times New Roman"/>
                <a:cs typeface="Times New Roman"/>
              </a:rPr>
              <a:t>1</a:t>
            </a:r>
            <a:r>
              <a:rPr lang="fr-FR" sz="1600" b="1" baseline="-25000" dirty="0" smtClean="0">
                <a:latin typeface="+mj-lt"/>
                <a:cs typeface="Times New Roman"/>
              </a:rPr>
              <a:t> </a:t>
            </a:r>
            <a:r>
              <a:rPr lang="fr-FR" sz="1600" b="1" dirty="0" smtClean="0">
                <a:latin typeface="+mj-lt"/>
                <a:cs typeface="Times New Roman"/>
              </a:rPr>
              <a:t>correspondant aux facteurs K’1 et K’2 respectivement :</a:t>
            </a: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 algn="ctr">
              <a:buNone/>
            </a:pPr>
            <a:r>
              <a:rPr lang="fr-FR" sz="1600" b="1" dirty="0" smtClean="0">
                <a:latin typeface="+mj-lt"/>
                <a:cs typeface="Times New Roman"/>
              </a:rPr>
              <a:t>	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Log (t</a:t>
            </a:r>
            <a:r>
              <a:rPr lang="fr-FR" sz="1600" b="1" baseline="-25000" dirty="0" smtClean="0">
                <a:solidFill>
                  <a:srgbClr val="0000FF"/>
                </a:solidFill>
                <a:latin typeface="+mj-lt"/>
                <a:cs typeface="Times New Roman"/>
              </a:rPr>
              <a:t>S1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/t</a:t>
            </a:r>
            <a:r>
              <a:rPr lang="fr-FR" sz="1600" b="1" baseline="-25000" dirty="0" smtClean="0">
                <a:solidFill>
                  <a:srgbClr val="0000FF"/>
                </a:solidFill>
                <a:latin typeface="+mj-lt"/>
                <a:cs typeface="Times New Roman"/>
              </a:rPr>
              <a:t>S2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) = -(∆</a:t>
            </a:r>
            <a:r>
              <a:rPr lang="fr-FR" sz="1600" b="1" baseline="-25000" dirty="0" err="1" smtClean="0">
                <a:solidFill>
                  <a:srgbClr val="0000FF"/>
                </a:solidFill>
                <a:latin typeface="+mj-lt"/>
                <a:cs typeface="Times New Roman"/>
              </a:rPr>
              <a:t>r</a:t>
            </a:r>
            <a:r>
              <a:rPr lang="fr-FR" sz="1600" b="1" dirty="0" err="1" smtClean="0">
                <a:solidFill>
                  <a:srgbClr val="0000FF"/>
                </a:solidFill>
                <a:latin typeface="+mj-lt"/>
                <a:cs typeface="Times New Roman"/>
              </a:rPr>
              <a:t>H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°/RT</a:t>
            </a:r>
            <a:r>
              <a:rPr lang="fr-FR" sz="1600" b="1" baseline="-25000" dirty="0" smtClean="0">
                <a:solidFill>
                  <a:srgbClr val="0000FF"/>
                </a:solidFill>
                <a:latin typeface="+mj-lt"/>
                <a:cs typeface="Times New Roman"/>
              </a:rPr>
              <a:t>1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T</a:t>
            </a:r>
            <a:r>
              <a:rPr lang="fr-FR" sz="1600" b="1" baseline="-25000" dirty="0" smtClean="0">
                <a:solidFill>
                  <a:srgbClr val="0000FF"/>
                </a:solidFill>
                <a:latin typeface="+mj-lt"/>
                <a:cs typeface="Times New Roman"/>
              </a:rPr>
              <a:t>2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)(T</a:t>
            </a:r>
            <a:r>
              <a:rPr lang="fr-FR" sz="1600" b="1" baseline="-25000" dirty="0" smtClean="0">
                <a:solidFill>
                  <a:srgbClr val="0000FF"/>
                </a:solidFill>
                <a:latin typeface="+mj-lt"/>
                <a:cs typeface="Times New Roman"/>
              </a:rPr>
              <a:t>2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 – T</a:t>
            </a:r>
            <a:r>
              <a:rPr lang="fr-FR" sz="1600" b="1" baseline="-25000" dirty="0" smtClean="0">
                <a:solidFill>
                  <a:srgbClr val="0000FF"/>
                </a:solidFill>
                <a:latin typeface="+mj-lt"/>
                <a:cs typeface="Times New Roman"/>
              </a:rPr>
              <a:t>1</a:t>
            </a:r>
            <a:r>
              <a:rPr lang="fr-FR" sz="1600" b="1" dirty="0" smtClean="0">
                <a:solidFill>
                  <a:srgbClr val="0000FF"/>
                </a:solidFill>
                <a:latin typeface="+mj-lt"/>
                <a:cs typeface="Times New Roman"/>
              </a:rPr>
              <a:t>) </a:t>
            </a:r>
          </a:p>
          <a:p>
            <a:pPr algn="ctr">
              <a:buNone/>
            </a:pPr>
            <a:endParaRPr lang="fr-FR" sz="1600" b="1" dirty="0" smtClean="0">
              <a:solidFill>
                <a:srgbClr val="0000FF"/>
              </a:solidFill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latin typeface="+mj-lt"/>
                <a:cs typeface="Times New Roman"/>
              </a:rPr>
              <a:t>Comme t</a:t>
            </a:r>
            <a:r>
              <a:rPr lang="fr-FR" sz="1600" b="1" baseline="-25000" dirty="0" smtClean="0">
                <a:latin typeface="+mj-lt"/>
                <a:cs typeface="Times New Roman"/>
              </a:rPr>
              <a:t>S1</a:t>
            </a:r>
            <a:r>
              <a:rPr lang="fr-FR" sz="1600" b="1" dirty="0" smtClean="0">
                <a:latin typeface="+mj-lt"/>
                <a:cs typeface="Times New Roman"/>
              </a:rPr>
              <a:t> &gt; t</a:t>
            </a:r>
            <a:r>
              <a:rPr lang="fr-FR" sz="1600" b="1" baseline="-25000" dirty="0" smtClean="0">
                <a:latin typeface="+mj-lt"/>
                <a:cs typeface="Times New Roman"/>
              </a:rPr>
              <a:t>S2</a:t>
            </a:r>
            <a:r>
              <a:rPr lang="fr-FR" sz="1600" b="1" dirty="0" smtClean="0">
                <a:latin typeface="+mj-lt"/>
                <a:cs typeface="Times New Roman"/>
              </a:rPr>
              <a:t>                  </a:t>
            </a:r>
            <a:r>
              <a:rPr lang="fr-FR" sz="1600" b="1" dirty="0" smtClean="0">
                <a:cs typeface="Times New Roman"/>
              </a:rPr>
              <a:t>∆</a:t>
            </a:r>
            <a:r>
              <a:rPr lang="fr-FR" sz="1600" b="1" baseline="-25000" dirty="0" err="1" smtClean="0">
                <a:cs typeface="Times New Roman"/>
              </a:rPr>
              <a:t>r</a:t>
            </a:r>
            <a:r>
              <a:rPr lang="fr-FR" sz="1600" b="1" dirty="0" err="1" smtClean="0">
                <a:cs typeface="Times New Roman"/>
              </a:rPr>
              <a:t>H</a:t>
            </a:r>
            <a:r>
              <a:rPr lang="fr-FR" sz="1600" b="1" dirty="0" smtClean="0">
                <a:cs typeface="Times New Roman"/>
              </a:rPr>
              <a:t>° </a:t>
            </a:r>
            <a:r>
              <a:rPr lang="fr-FR" sz="1600" b="1" dirty="0" smtClean="0">
                <a:latin typeface="Times New Roman"/>
                <a:cs typeface="Times New Roman"/>
              </a:rPr>
              <a:t>&lt;</a:t>
            </a:r>
            <a:r>
              <a:rPr lang="fr-FR" sz="1600" b="1" dirty="0" smtClean="0">
                <a:latin typeface="+mj-lt"/>
                <a:cs typeface="Times New Roman"/>
              </a:rPr>
              <a:t>  0 : Dégagement de chaleur</a:t>
            </a:r>
            <a:endParaRPr lang="fr-FR" sz="1600" b="1" dirty="0">
              <a:latin typeface="+mj-lt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143108" y="4000504"/>
            <a:ext cx="71438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II-4 La forme du pic chromatographique</a:t>
            </a:r>
            <a:endParaRPr lang="fr-F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429000"/>
            <a:ext cx="6000791" cy="269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57158" y="1643050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● 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fr-FR" sz="1600" b="1" dirty="0" smtClean="0">
                <a:solidFill>
                  <a:srgbClr val="FF33CC"/>
                </a:solidFill>
                <a:latin typeface="+mj-lt"/>
              </a:rPr>
              <a:t>l’injection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, de durée (</a:t>
            </a:r>
            <a:r>
              <a:rPr lang="fr-FR" sz="1600" b="1" dirty="0" err="1" smtClean="0">
                <a:solidFill>
                  <a:srgbClr val="000000"/>
                </a:solidFill>
                <a:latin typeface="+mj-lt"/>
              </a:rPr>
              <a:t>dt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), le "futur" pic de chromatographie a un</a:t>
            </a:r>
          </a:p>
          <a:p>
            <a:pPr algn="just" eaLnBrk="0" hangingPunct="0"/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fr-FR" sz="1600" b="1" dirty="0" smtClean="0">
                <a:solidFill>
                  <a:srgbClr val="FF33CC"/>
                </a:solidFill>
                <a:latin typeface="+mj-lt"/>
              </a:rPr>
              <a:t>profil rectangulaire</a:t>
            </a:r>
            <a:r>
              <a:rPr lang="fr-FR" dirty="0" smtClean="0">
                <a:solidFill>
                  <a:srgbClr val="000000"/>
                </a:solidFill>
                <a:latin typeface="Comic Sans MS" pitchFamily="66" charset="0"/>
              </a:rPr>
              <a:t> </a:t>
            </a:r>
          </a:p>
          <a:p>
            <a:pPr algn="just" eaLnBrk="0" hangingPunct="0"/>
            <a:r>
              <a:rPr lang="fr-FR" dirty="0" smtClean="0">
                <a:solidFill>
                  <a:srgbClr val="000000"/>
                </a:solidFill>
                <a:latin typeface="Times New Roman"/>
                <a:cs typeface="Times New Roman"/>
              </a:rPr>
              <a:t>●</a:t>
            </a:r>
            <a:r>
              <a:rPr lang="fr-FR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fr-FR" sz="1600" b="1" dirty="0" smtClean="0">
                <a:solidFill>
                  <a:srgbClr val="973B29"/>
                </a:solidFill>
                <a:latin typeface="+mj-lt"/>
              </a:rPr>
              <a:t>la sortie 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de la colonne, le pic est une courbe </a:t>
            </a:r>
            <a:r>
              <a:rPr lang="fr-FR" sz="1600" b="1" dirty="0" smtClean="0">
                <a:solidFill>
                  <a:srgbClr val="973B29"/>
                </a:solidFill>
                <a:latin typeface="+mj-lt"/>
              </a:rPr>
              <a:t>de Gauss</a:t>
            </a:r>
            <a:endParaRPr lang="fr-FR" sz="1600" b="1" dirty="0">
              <a:solidFill>
                <a:srgbClr val="973B29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39290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80996" y="40814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Picture 7" descr="http://www.masterchimie1.u-psud.fr/Chromatoweb/Images%20chromato/FormGau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86058"/>
            <a:ext cx="3143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384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L’allure gaussienne d’un pic chromatographique idéal  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endParaRPr lang="fr-FR" sz="2400" b="1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51000"/>
            <a:ext cx="385765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14282" y="1500174"/>
            <a:ext cx="450059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  <a:cs typeface="Times New Roman"/>
              </a:rPr>
              <a:t>♦ Le pic est </a:t>
            </a:r>
            <a:r>
              <a:rPr lang="fr-FR" sz="1400" b="1" dirty="0" smtClean="0">
                <a:solidFill>
                  <a:srgbClr val="C00000"/>
                </a:solidFill>
                <a:latin typeface="+mj-lt"/>
                <a:cs typeface="Times New Roman"/>
              </a:rPr>
              <a:t>symétrique </a:t>
            </a:r>
          </a:p>
          <a:p>
            <a:endParaRPr lang="fr-FR" sz="1400" b="1" dirty="0" smtClean="0">
              <a:solidFill>
                <a:srgbClr val="C00000"/>
              </a:solidFill>
              <a:latin typeface="+mj-lt"/>
              <a:cs typeface="Times New Roman"/>
            </a:endParaRPr>
          </a:p>
          <a:p>
            <a:r>
              <a:rPr lang="fr-FR" sz="1400" dirty="0" smtClean="0">
                <a:latin typeface="+mj-lt"/>
                <a:cs typeface="Times New Roman"/>
              </a:rPr>
              <a:t>♦ </a:t>
            </a:r>
            <a:r>
              <a:rPr lang="fr-FR" sz="1400" b="1" dirty="0" smtClean="0">
                <a:solidFill>
                  <a:srgbClr val="C00000"/>
                </a:solidFill>
                <a:latin typeface="+mj-lt"/>
              </a:rPr>
              <a:t>L'aire</a:t>
            </a:r>
            <a:r>
              <a:rPr lang="fr-FR" sz="1400" b="1" dirty="0" smtClean="0">
                <a:latin typeface="+mj-lt"/>
              </a:rPr>
              <a:t> du pic est calculée en assimilant le pic à un triangle.</a:t>
            </a:r>
          </a:p>
          <a:p>
            <a:endParaRPr lang="fr-FR" sz="1400" b="1" dirty="0" smtClean="0">
              <a:latin typeface="+mj-lt"/>
            </a:endParaRPr>
          </a:p>
          <a:p>
            <a:r>
              <a:rPr lang="fr-FR" sz="1400" dirty="0" smtClean="0">
                <a:latin typeface="+mj-lt"/>
                <a:cs typeface="Times New Roman"/>
              </a:rPr>
              <a:t>♦ </a:t>
            </a:r>
            <a:r>
              <a:rPr lang="fr-FR" sz="1400" b="1" dirty="0" smtClean="0">
                <a:solidFill>
                  <a:srgbClr val="C00000"/>
                </a:solidFill>
                <a:latin typeface="+mj-lt"/>
                <a:cs typeface="Times New Roman"/>
              </a:rPr>
              <a:t>la largeur du pic</a:t>
            </a:r>
            <a:r>
              <a:rPr lang="fr-FR" sz="1400" b="1" dirty="0" smtClean="0">
                <a:latin typeface="+mj-lt"/>
                <a:cs typeface="Times New Roman"/>
              </a:rPr>
              <a:t> </a:t>
            </a:r>
            <a:r>
              <a:rPr lang="fr-FR" sz="1400" b="1" dirty="0" smtClean="0">
                <a:latin typeface="+mj-lt"/>
              </a:rPr>
              <a:t>est définie par : </a:t>
            </a:r>
            <a:r>
              <a:rPr lang="el-GR" sz="1400" b="1" dirty="0" smtClean="0">
                <a:latin typeface="+mj-lt"/>
                <a:cs typeface="Times New Roman"/>
              </a:rPr>
              <a:t>σ</a:t>
            </a:r>
            <a:r>
              <a:rPr lang="fr-FR" sz="1400" b="1" dirty="0" smtClean="0">
                <a:latin typeface="+mj-lt"/>
                <a:cs typeface="Times New Roman"/>
              </a:rPr>
              <a:t>, </a:t>
            </a:r>
            <a:r>
              <a:rPr lang="el-GR" sz="1400" b="1" dirty="0" smtClean="0">
                <a:latin typeface="+mj-lt"/>
                <a:cs typeface="Times New Roman"/>
              </a:rPr>
              <a:t>σ</a:t>
            </a:r>
            <a:r>
              <a:rPr lang="fr-FR" sz="1400" b="1" dirty="0" smtClean="0">
                <a:latin typeface="+mj-lt"/>
                <a:cs typeface="Times New Roman"/>
              </a:rPr>
              <a:t>, </a:t>
            </a:r>
            <a:r>
              <a:rPr lang="el-GR" sz="1400" b="1" dirty="0" smtClean="0">
                <a:latin typeface="+mj-lt"/>
                <a:cs typeface="Times New Roman"/>
              </a:rPr>
              <a:t>ω</a:t>
            </a:r>
            <a:endParaRPr lang="fr-FR" sz="1400" b="1" dirty="0" smtClean="0">
              <a:latin typeface="+mj-lt"/>
              <a:cs typeface="Times New Roman"/>
            </a:endParaRPr>
          </a:p>
          <a:p>
            <a:endParaRPr lang="fr-FR" sz="1400" dirty="0" smtClean="0">
              <a:latin typeface="+mj-lt"/>
            </a:endParaRPr>
          </a:p>
          <a:p>
            <a:r>
              <a:rPr lang="fr-FR" sz="1400" dirty="0" smtClean="0">
                <a:latin typeface="+mj-lt"/>
                <a:cs typeface="Times New Roman"/>
              </a:rPr>
              <a:t>♦ </a:t>
            </a:r>
            <a:r>
              <a:rPr lang="el-GR" sz="1400" b="1" dirty="0" smtClean="0">
                <a:solidFill>
                  <a:srgbClr val="C00000"/>
                </a:solidFill>
                <a:latin typeface="+mj-lt"/>
                <a:cs typeface="Times New Roman"/>
              </a:rPr>
              <a:t>σ</a:t>
            </a:r>
            <a:r>
              <a:rPr lang="el-GR" sz="1400" b="1" dirty="0" smtClean="0">
                <a:latin typeface="+mj-lt"/>
                <a:cs typeface="Times New Roman"/>
              </a:rPr>
              <a:t> </a:t>
            </a:r>
            <a:r>
              <a:rPr lang="fr-FR" sz="1400" b="1" dirty="0" smtClean="0">
                <a:latin typeface="+mj-lt"/>
              </a:rPr>
              <a:t>= écart-type = (1/2) largeur du pic a la hauteur des points d'inflexion, </a:t>
            </a:r>
            <a:r>
              <a:rPr lang="fr-FR" sz="1400" b="1" dirty="0" smtClean="0">
                <a:solidFill>
                  <a:srgbClr val="C00000"/>
                </a:solidFill>
                <a:latin typeface="+mj-lt"/>
              </a:rPr>
              <a:t>à 60,6% de la hauteur</a:t>
            </a:r>
            <a:r>
              <a:rPr lang="fr-FR" sz="1400" dirty="0" smtClean="0">
                <a:latin typeface="+mj-lt"/>
              </a:rPr>
              <a:t>.</a:t>
            </a:r>
          </a:p>
          <a:p>
            <a:endParaRPr lang="fr-FR" sz="1400" dirty="0" smtClean="0">
              <a:latin typeface="+mj-lt"/>
            </a:endParaRPr>
          </a:p>
          <a:p>
            <a:endParaRPr lang="fr-FR" sz="1400" dirty="0" smtClean="0">
              <a:latin typeface="+mj-lt"/>
              <a:cs typeface="Times New Roman"/>
            </a:endParaRPr>
          </a:p>
          <a:p>
            <a:endParaRPr lang="fr-FR" sz="1400" dirty="0" smtClean="0">
              <a:latin typeface="+mj-lt"/>
              <a:cs typeface="Times New Roman"/>
            </a:endParaRPr>
          </a:p>
          <a:p>
            <a:r>
              <a:rPr lang="fr-FR" sz="1400" dirty="0" smtClean="0">
                <a:latin typeface="+mj-lt"/>
                <a:cs typeface="Times New Roman"/>
              </a:rPr>
              <a:t>♦ </a:t>
            </a:r>
            <a:r>
              <a:rPr lang="el-GR" sz="1400" b="1" dirty="0" smtClean="0">
                <a:solidFill>
                  <a:srgbClr val="C00000"/>
                </a:solidFill>
                <a:latin typeface="+mj-lt"/>
                <a:cs typeface="Times New Roman"/>
              </a:rPr>
              <a:t>δ</a:t>
            </a:r>
            <a:r>
              <a:rPr lang="fr-FR" sz="1400" b="1" dirty="0" smtClean="0">
                <a:latin typeface="+mj-lt"/>
              </a:rPr>
              <a:t>  = 2,35  </a:t>
            </a:r>
            <a:r>
              <a:rPr lang="el-GR" sz="1400" b="1" dirty="0" smtClean="0">
                <a:latin typeface="+mj-lt"/>
                <a:cs typeface="Times New Roman"/>
              </a:rPr>
              <a:t>σ</a:t>
            </a:r>
            <a:r>
              <a:rPr lang="fr-FR" sz="1400" b="1" dirty="0" smtClean="0">
                <a:latin typeface="+mj-lt"/>
              </a:rPr>
              <a:t>  = largeur a </a:t>
            </a:r>
            <a:r>
              <a:rPr lang="fr-FR" sz="1400" b="1" dirty="0" smtClean="0">
                <a:solidFill>
                  <a:srgbClr val="C00000"/>
                </a:solidFill>
                <a:latin typeface="+mj-lt"/>
              </a:rPr>
              <a:t>mi hauteur</a:t>
            </a:r>
          </a:p>
          <a:p>
            <a:endParaRPr lang="fr-FR" sz="1400" b="1" dirty="0" smtClean="0">
              <a:latin typeface="+mj-lt"/>
            </a:endParaRPr>
          </a:p>
          <a:p>
            <a:r>
              <a:rPr lang="fr-FR" sz="1400" dirty="0" smtClean="0">
                <a:latin typeface="+mj-lt"/>
                <a:cs typeface="Times New Roman"/>
              </a:rPr>
              <a:t>♦ </a:t>
            </a:r>
            <a:r>
              <a:rPr lang="el-GR" sz="1400" b="1" dirty="0" smtClean="0">
                <a:solidFill>
                  <a:srgbClr val="C00000"/>
                </a:solidFill>
                <a:latin typeface="+mj-lt"/>
                <a:cs typeface="Times New Roman"/>
              </a:rPr>
              <a:t>ω</a:t>
            </a:r>
            <a:r>
              <a:rPr lang="fr-FR" sz="1400" dirty="0" smtClean="0">
                <a:latin typeface="+mj-lt"/>
              </a:rPr>
              <a:t> = 4 </a:t>
            </a:r>
            <a:r>
              <a:rPr lang="el-GR" sz="1400" b="1" dirty="0" smtClean="0">
                <a:latin typeface="+mj-lt"/>
                <a:cs typeface="Times New Roman"/>
              </a:rPr>
              <a:t>σ</a:t>
            </a:r>
            <a:r>
              <a:rPr lang="fr-FR" sz="1400" dirty="0" smtClean="0">
                <a:latin typeface="+mj-lt"/>
              </a:rPr>
              <a:t> =1,7 </a:t>
            </a:r>
            <a:r>
              <a:rPr lang="el-GR" sz="1400" b="1" dirty="0" smtClean="0">
                <a:latin typeface="+mj-lt"/>
                <a:cs typeface="Times New Roman"/>
              </a:rPr>
              <a:t>σ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b="1" dirty="0" smtClean="0">
                <a:latin typeface="+mj-lt"/>
              </a:rPr>
              <a:t>= largeur mesurée à</a:t>
            </a:r>
          </a:p>
          <a:p>
            <a:r>
              <a:rPr lang="fr-FR" sz="1400" b="1" dirty="0" smtClean="0">
                <a:latin typeface="+mj-lt"/>
              </a:rPr>
              <a:t>13,5% de la hauteur = largeur </a:t>
            </a:r>
            <a:r>
              <a:rPr lang="fr-FR" sz="1400" b="1" dirty="0" smtClean="0">
                <a:solidFill>
                  <a:srgbClr val="C00000"/>
                </a:solidFill>
                <a:latin typeface="+mj-lt"/>
              </a:rPr>
              <a:t>à la base </a:t>
            </a:r>
            <a:r>
              <a:rPr lang="fr-FR" sz="1400" b="1" dirty="0" smtClean="0">
                <a:latin typeface="+mj-lt"/>
              </a:rPr>
              <a:t>du pic</a:t>
            </a:r>
          </a:p>
          <a:p>
            <a:endParaRPr lang="fr-FR" sz="1400" b="1" dirty="0" smtClean="0">
              <a:latin typeface="+mj-lt"/>
            </a:endParaRPr>
          </a:p>
          <a:p>
            <a:r>
              <a:rPr lang="fr-FR" sz="1400" dirty="0" smtClean="0">
                <a:latin typeface="+mj-lt"/>
                <a:cs typeface="Times New Roman"/>
              </a:rPr>
              <a:t>♦ </a:t>
            </a:r>
            <a:r>
              <a:rPr lang="fr-FR" sz="1400" b="1" dirty="0" smtClean="0">
                <a:solidFill>
                  <a:srgbClr val="C00000"/>
                </a:solidFill>
                <a:latin typeface="+mj-lt"/>
                <a:cs typeface="Times New Roman"/>
              </a:rPr>
              <a:t>la largeur </a:t>
            </a:r>
            <a:r>
              <a:rPr lang="fr-FR" sz="1400" b="1" dirty="0" smtClean="0">
                <a:latin typeface="+mj-lt"/>
                <a:cs typeface="Times New Roman"/>
              </a:rPr>
              <a:t>du pic est liée à </a:t>
            </a:r>
            <a:r>
              <a:rPr lang="fr-FR" sz="1400" b="1" dirty="0" smtClean="0">
                <a:solidFill>
                  <a:srgbClr val="C00000"/>
                </a:solidFill>
                <a:latin typeface="+mj-lt"/>
                <a:cs typeface="Times New Roman"/>
              </a:rPr>
              <a:t>l’efficacité de la colonne</a:t>
            </a:r>
            <a:endParaRPr lang="fr-FR" sz="1400" b="1" dirty="0" smtClean="0">
              <a:solidFill>
                <a:srgbClr val="C00000"/>
              </a:solidFill>
              <a:latin typeface="+mj-lt"/>
            </a:endParaRPr>
          </a:p>
          <a:p>
            <a:endParaRPr lang="fr-FR" b="1" dirty="0" smtClean="0">
              <a:latin typeface="+mj-lt"/>
            </a:endParaRPr>
          </a:p>
          <a:p>
            <a:endParaRPr lang="fr-FR" b="1" dirty="0" smtClean="0">
              <a:latin typeface="+mj-lt"/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357686" y="3286124"/>
            <a:ext cx="1357322" cy="6429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572000" y="4214818"/>
            <a:ext cx="1071570" cy="2143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429124" y="5000636"/>
            <a:ext cx="1285884" cy="35719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</a:rPr>
              <a:t>Pic de gausse chiffré</a:t>
            </a:r>
            <a:endParaRPr lang="fr-FR" sz="28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810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Isothermes de distributions</a:t>
            </a:r>
            <a:endParaRPr lang="fr-F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357298"/>
            <a:ext cx="4786346" cy="409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57158" y="1357298"/>
            <a:ext cx="39290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1400" b="1" dirty="0" smtClean="0">
                <a:latin typeface="+mj-lt"/>
                <a:cs typeface="Times New Roman"/>
              </a:rPr>
              <a:t>♦ (a) : </a:t>
            </a:r>
            <a:r>
              <a:rPr lang="fr-FR" sz="1400" b="1" dirty="0" smtClean="0">
                <a:latin typeface="+mj-lt"/>
              </a:rPr>
              <a:t>Pic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</a:rPr>
              <a:t>idéal</a:t>
            </a:r>
            <a:r>
              <a:rPr lang="fr-FR" sz="1400" b="1" dirty="0" smtClean="0">
                <a:latin typeface="+mj-lt"/>
              </a:rPr>
              <a:t> </a:t>
            </a:r>
          </a:p>
          <a:p>
            <a:endParaRPr lang="fr-FR" sz="1400" b="1" dirty="0" smtClean="0">
              <a:latin typeface="+mj-lt"/>
            </a:endParaRPr>
          </a:p>
          <a:p>
            <a:r>
              <a:rPr lang="fr-FR" sz="1400" b="1" dirty="0" smtClean="0">
                <a:latin typeface="+mj-lt"/>
              </a:rPr>
              <a:t> </a:t>
            </a:r>
            <a:r>
              <a:rPr lang="fr-FR" sz="1400" b="1" dirty="0" smtClean="0">
                <a:latin typeface="+mj-lt"/>
                <a:cs typeface="Times New Roman"/>
              </a:rPr>
              <a:t>♦ (b) : </a:t>
            </a:r>
            <a:r>
              <a:rPr lang="fr-FR" sz="1400" b="1" dirty="0" smtClean="0">
                <a:latin typeface="+mj-lt"/>
              </a:rPr>
              <a:t>La phase stationnaire est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</a:rPr>
              <a:t>saturée</a:t>
            </a:r>
          </a:p>
          <a:p>
            <a:r>
              <a:rPr lang="fr-FR" sz="1400" b="1" dirty="0" smtClean="0">
                <a:latin typeface="+mj-lt"/>
              </a:rPr>
              <a:t> (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</a:rPr>
              <a:t>la montée </a:t>
            </a:r>
            <a:r>
              <a:rPr lang="fr-FR" sz="1400" b="1" dirty="0" smtClean="0">
                <a:latin typeface="+mj-lt"/>
              </a:rPr>
              <a:t>du pic est plus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</a:rPr>
              <a:t>rapide</a:t>
            </a:r>
            <a:r>
              <a:rPr lang="fr-FR" sz="1400" b="1" dirty="0" smtClean="0">
                <a:latin typeface="+mj-lt"/>
              </a:rPr>
              <a:t> que la descente)</a:t>
            </a:r>
          </a:p>
          <a:p>
            <a:endParaRPr lang="fr-FR" sz="1400" b="1" dirty="0" smtClean="0">
              <a:latin typeface="+mj-lt"/>
            </a:endParaRPr>
          </a:p>
          <a:p>
            <a:r>
              <a:rPr lang="fr-FR" sz="1400" b="1" dirty="0" smtClean="0">
                <a:latin typeface="+mj-lt"/>
              </a:rPr>
              <a:t> </a:t>
            </a:r>
            <a:r>
              <a:rPr lang="fr-FR" sz="1400" b="1" dirty="0" smtClean="0">
                <a:latin typeface="+mj-lt"/>
                <a:cs typeface="Times New Roman"/>
              </a:rPr>
              <a:t>♦ (c) :</a:t>
            </a:r>
            <a:r>
              <a:rPr lang="fr-FR" sz="1400" b="1" dirty="0" smtClean="0">
                <a:latin typeface="+mj-lt"/>
              </a:rPr>
              <a:t>Le soluté est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</a:rPr>
              <a:t>trop retenu </a:t>
            </a:r>
            <a:r>
              <a:rPr lang="fr-FR" sz="1400" b="1" dirty="0" smtClean="0">
                <a:latin typeface="+mj-lt"/>
              </a:rPr>
              <a:t>dans la phase stationnaire, le temps de rétention est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</a:rPr>
              <a:t>allongé</a:t>
            </a:r>
            <a:r>
              <a:rPr lang="fr-FR" sz="1400" b="1" dirty="0" smtClean="0">
                <a:latin typeface="+mj-lt"/>
              </a:rPr>
              <a:t> et la montée du pic est plus lente que la descente, qui apparaît normale. </a:t>
            </a:r>
          </a:p>
          <a:p>
            <a:endParaRPr lang="fr-FR" sz="1400" b="1" dirty="0" smtClean="0">
              <a:latin typeface="+mj-lt"/>
              <a:cs typeface="Times New Roman"/>
            </a:endParaRPr>
          </a:p>
          <a:p>
            <a:r>
              <a:rPr lang="fr-FR" sz="1400" b="1" dirty="0" smtClean="0">
                <a:latin typeface="+mj-lt"/>
                <a:cs typeface="Times New Roman"/>
              </a:rPr>
              <a:t>♦ </a:t>
            </a:r>
            <a:r>
              <a:rPr lang="fr-FR" sz="1400" b="1" dirty="0" smtClean="0">
                <a:latin typeface="+mj-lt"/>
              </a:rPr>
              <a:t>Pour chaque type de colonne, les fabricants indiquent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</a:rPr>
              <a:t>la capacité limite </a:t>
            </a:r>
            <a:r>
              <a:rPr lang="fr-FR" sz="1400" b="1" dirty="0" smtClean="0">
                <a:latin typeface="+mj-lt"/>
              </a:rPr>
              <a:t>exprimée en </a:t>
            </a:r>
            <a:r>
              <a:rPr lang="fr-FR" sz="1400" b="1" dirty="0" err="1" smtClean="0">
                <a:latin typeface="+mj-lt"/>
              </a:rPr>
              <a:t>ng</a:t>
            </a:r>
            <a:r>
              <a:rPr lang="fr-FR" sz="1400" b="1" dirty="0" smtClean="0">
                <a:latin typeface="+mj-lt"/>
              </a:rPr>
              <a:t>/composé, avant déformation du pic. </a:t>
            </a:r>
          </a:p>
          <a:p>
            <a:endParaRPr lang="fr-FR" sz="1400" b="1" dirty="0" smtClean="0">
              <a:latin typeface="+mj-lt"/>
            </a:endParaRPr>
          </a:p>
          <a:p>
            <a:r>
              <a:rPr lang="fr-FR" sz="1400" b="1" dirty="0" smtClean="0">
                <a:latin typeface="+mj-lt"/>
                <a:cs typeface="Times New Roman"/>
              </a:rPr>
              <a:t>♦ </a:t>
            </a:r>
            <a:r>
              <a:rPr lang="fr-FR" sz="1400" b="1" dirty="0" smtClean="0">
                <a:latin typeface="+mj-lt"/>
              </a:rPr>
              <a:t>Les situations a, b et c sont illustrées avec des chromatogrammes réels en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</a:rPr>
              <a:t>HPLC</a:t>
            </a:r>
            <a:r>
              <a:rPr lang="fr-FR" sz="1400" b="1" dirty="0" smtClean="0">
                <a:latin typeface="+mj-lt"/>
              </a:rPr>
              <a:t>. </a:t>
            </a:r>
          </a:p>
          <a:p>
            <a:endParaRPr lang="fr-FR" sz="1400" b="1" dirty="0" smtClean="0">
              <a:latin typeface="+mj-lt"/>
            </a:endParaRPr>
          </a:p>
          <a:p>
            <a:r>
              <a:rPr lang="fr-FR" sz="1400" b="1" dirty="0" smtClean="0">
                <a:latin typeface="+mj-lt"/>
                <a:cs typeface="Times New Roman"/>
              </a:rPr>
              <a:t>♦ le facteur de traînée : </a:t>
            </a:r>
            <a:r>
              <a:rPr lang="fr-FR" sz="1400" b="1" dirty="0" err="1" smtClean="0">
                <a:solidFill>
                  <a:srgbClr val="973B29"/>
                </a:solidFill>
                <a:latin typeface="+mj-lt"/>
                <a:cs typeface="Times New Roman"/>
              </a:rPr>
              <a:t>F</a:t>
            </a:r>
            <a:r>
              <a:rPr lang="fr-FR" sz="1400" b="1" baseline="-25000" dirty="0" err="1" smtClean="0">
                <a:solidFill>
                  <a:srgbClr val="973B29"/>
                </a:solidFill>
                <a:latin typeface="+mj-lt"/>
                <a:cs typeface="Times New Roman"/>
              </a:rPr>
              <a:t>t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 = (a + b)/2a </a:t>
            </a:r>
          </a:p>
          <a:p>
            <a:endParaRPr lang="fr-FR" sz="1400" b="1" dirty="0" smtClean="0">
              <a:solidFill>
                <a:srgbClr val="973B29"/>
              </a:solidFill>
              <a:latin typeface="+mj-lt"/>
              <a:cs typeface="Times New Roman"/>
            </a:endParaRPr>
          </a:p>
          <a:p>
            <a:r>
              <a:rPr lang="fr-FR" sz="1400" b="1" dirty="0" smtClean="0">
                <a:cs typeface="Times New Roman"/>
              </a:rPr>
              <a:t>♦ le facteur d’asymétrie : </a:t>
            </a:r>
            <a:r>
              <a:rPr lang="fr-FR" sz="1400" b="1" dirty="0" smtClean="0">
                <a:solidFill>
                  <a:srgbClr val="973B29"/>
                </a:solidFill>
                <a:cs typeface="Times New Roman"/>
              </a:rPr>
              <a:t>F</a:t>
            </a:r>
            <a:r>
              <a:rPr lang="fr-FR" sz="1400" b="1" baseline="-25000" dirty="0" smtClean="0">
                <a:solidFill>
                  <a:srgbClr val="973B29"/>
                </a:solidFill>
                <a:cs typeface="Times New Roman"/>
              </a:rPr>
              <a:t>a</a:t>
            </a:r>
            <a:r>
              <a:rPr lang="fr-FR" sz="1400" b="1" dirty="0" smtClean="0">
                <a:solidFill>
                  <a:srgbClr val="973B29"/>
                </a:solidFill>
                <a:cs typeface="Times New Roman"/>
              </a:rPr>
              <a:t> = b)/a</a:t>
            </a:r>
          </a:p>
          <a:p>
            <a:endParaRPr lang="fr-FR" sz="1400" b="1" dirty="0" smtClean="0">
              <a:solidFill>
                <a:srgbClr val="973B29"/>
              </a:solidFill>
              <a:latin typeface="+mj-lt"/>
              <a:cs typeface="Times New Roman"/>
            </a:endParaRPr>
          </a:p>
          <a:p>
            <a:endParaRPr lang="fr-FR" sz="1400" b="1" dirty="0" smtClean="0">
              <a:solidFill>
                <a:srgbClr val="973B29"/>
              </a:solidFill>
              <a:latin typeface="+mj-lt"/>
              <a:cs typeface="Times New Roman"/>
            </a:endParaRPr>
          </a:p>
          <a:p>
            <a:r>
              <a:rPr lang="fr-FR" sz="1400" dirty="0" smtClean="0">
                <a:latin typeface="+mj-lt"/>
              </a:rPr>
              <a:t/>
            </a:r>
            <a:br>
              <a:rPr lang="fr-FR" sz="1400" dirty="0" smtClean="0">
                <a:latin typeface="+mj-lt"/>
              </a:rPr>
            </a:br>
            <a:endParaRPr lang="fr-FR" sz="1400" dirty="0"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III – L’efficacité de la colonne : Théorie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None/>
            </a:pPr>
            <a:r>
              <a:rPr lang="en-US" sz="1600" b="1" u="sng" dirty="0" smtClean="0">
                <a:latin typeface="+mj-lt"/>
                <a:cs typeface="Times New Roman"/>
              </a:rPr>
              <a:t>● Généralités</a:t>
            </a:r>
          </a:p>
          <a:p>
            <a:pPr marL="457200" indent="-457200" algn="just">
              <a:buNone/>
            </a:pPr>
            <a:r>
              <a:rPr lang="en-US" sz="1600" b="1" dirty="0" smtClean="0">
                <a:cs typeface="Times New Roman"/>
              </a:rPr>
              <a:t>► </a:t>
            </a:r>
            <a:r>
              <a:rPr lang="en-US" sz="1600" b="1" dirty="0" smtClean="0">
                <a:solidFill>
                  <a:srgbClr val="FF33CC"/>
                </a:solidFill>
                <a:cs typeface="Times New Roman"/>
              </a:rPr>
              <a:t>L’efficacité</a:t>
            </a:r>
            <a:r>
              <a:rPr lang="en-US" sz="1600" b="1" dirty="0" smtClean="0">
                <a:cs typeface="Times New Roman"/>
              </a:rPr>
              <a:t> experimentale d’une colonne est reliée à </a:t>
            </a:r>
            <a:r>
              <a:rPr lang="en-US" sz="1600" b="1" dirty="0" smtClean="0">
                <a:solidFill>
                  <a:srgbClr val="FF33CC"/>
                </a:solidFill>
                <a:cs typeface="Times New Roman"/>
              </a:rPr>
              <a:t>la largeur </a:t>
            </a:r>
            <a:r>
              <a:rPr lang="en-US" sz="1600" b="1" dirty="0" smtClean="0">
                <a:cs typeface="Times New Roman"/>
              </a:rPr>
              <a:t>du pic :</a:t>
            </a:r>
          </a:p>
          <a:p>
            <a:pPr marL="457200" indent="-457200" algn="just">
              <a:buClrTx/>
              <a:buNone/>
            </a:pPr>
            <a:endParaRPr lang="en-US" sz="1600" b="1" dirty="0" smtClean="0">
              <a:cs typeface="Times New Roman"/>
            </a:endParaRPr>
          </a:p>
          <a:p>
            <a:pPr marL="457200" indent="-457200" algn="just">
              <a:buNone/>
            </a:pPr>
            <a:endParaRPr lang="en-US" sz="1600" b="1" dirty="0" smtClean="0">
              <a:cs typeface="Times New Roman"/>
            </a:endParaRPr>
          </a:p>
          <a:p>
            <a:pPr marL="457200" indent="-457200" algn="just">
              <a:buClrTx/>
              <a:buFont typeface="Wingdings" pitchFamily="2" charset="2"/>
              <a:buChar char="ü"/>
            </a:pPr>
            <a:r>
              <a:rPr lang="en-US" sz="1600" b="1" dirty="0" smtClean="0">
                <a:cs typeface="Times New Roman"/>
              </a:rPr>
              <a:t>une colonne efficacce produit des pics </a:t>
            </a:r>
            <a:r>
              <a:rPr lang="en-US" sz="1600" b="1" dirty="0" smtClean="0">
                <a:solidFill>
                  <a:srgbClr val="FF33CC"/>
                </a:solidFill>
                <a:cs typeface="Times New Roman"/>
              </a:rPr>
              <a:t>étroits</a:t>
            </a:r>
          </a:p>
          <a:p>
            <a:pPr marL="457200" indent="-457200" algn="just">
              <a:buClrTx/>
              <a:buFont typeface="Wingdings" pitchFamily="2" charset="2"/>
              <a:buChar char="ü"/>
            </a:pPr>
            <a:endParaRPr lang="en-US" sz="1600" b="1" dirty="0" smtClean="0">
              <a:cs typeface="Times New Roman"/>
            </a:endParaRPr>
          </a:p>
          <a:p>
            <a:pPr marL="457200" indent="-457200" algn="just">
              <a:buClrTx/>
              <a:buFont typeface="Wingdings" pitchFamily="2" charset="2"/>
              <a:buChar char="ü"/>
            </a:pPr>
            <a:r>
              <a:rPr lang="en-US" sz="1600" b="1" dirty="0" smtClean="0">
                <a:cs typeface="Times New Roman"/>
              </a:rPr>
              <a:t>un pic moins large est le résultat </a:t>
            </a:r>
            <a:r>
              <a:rPr lang="en-US" sz="1600" b="1" dirty="0" smtClean="0">
                <a:solidFill>
                  <a:srgbClr val="FF33CC"/>
                </a:solidFill>
                <a:cs typeface="Times New Roman"/>
              </a:rPr>
              <a:t>des interactions faibles </a:t>
            </a:r>
            <a:r>
              <a:rPr lang="en-US" sz="1600" b="1" dirty="0" smtClean="0">
                <a:cs typeface="Times New Roman"/>
              </a:rPr>
              <a:t>permetant la séparations chromatographiques des solutés</a:t>
            </a:r>
            <a:endParaRPr lang="en-US" sz="1600" b="1" dirty="0" smtClean="0"/>
          </a:p>
          <a:p>
            <a:pPr marL="457200" indent="-457200" algn="just"/>
            <a:endParaRPr lang="en-US" sz="1600" b="1" dirty="0" smtClean="0"/>
          </a:p>
          <a:p>
            <a:pPr marL="457200" indent="-457200" algn="just">
              <a:buNone/>
            </a:pPr>
            <a:endParaRPr lang="en-US" sz="1600" b="1" dirty="0" smtClean="0">
              <a:solidFill>
                <a:srgbClr val="CC3300"/>
              </a:solidFill>
            </a:endParaRPr>
          </a:p>
          <a:p>
            <a:pPr marL="457200" indent="-457200" algn="just"/>
            <a:endParaRPr lang="en-US" sz="1600" b="1" dirty="0" smtClean="0">
              <a:solidFill>
                <a:srgbClr val="000099"/>
              </a:solidFill>
            </a:endParaRPr>
          </a:p>
          <a:p>
            <a:pPr marL="457200" indent="-457200" algn="just">
              <a:buNone/>
            </a:pPr>
            <a:r>
              <a:rPr lang="en-US" sz="1600" b="1" dirty="0" smtClean="0">
                <a:cs typeface="Times New Roman"/>
              </a:rPr>
              <a:t>► L’efficacité théorique d’une colonne est reliée aux </a:t>
            </a:r>
            <a:r>
              <a:rPr lang="en-US" sz="1600" b="1" dirty="0" smtClean="0">
                <a:solidFill>
                  <a:srgbClr val="FF33CC"/>
                </a:solidFill>
                <a:cs typeface="Times New Roman"/>
              </a:rPr>
              <a:t>facteurs cinétique de retention et de transport des solutés</a:t>
            </a:r>
            <a:r>
              <a:rPr lang="en-US" sz="1600" b="1" dirty="0" smtClean="0">
                <a:cs typeface="Times New Roman"/>
              </a:rPr>
              <a:t>. Elle détermine la largeur standard lié à l’écart type</a:t>
            </a:r>
          </a:p>
          <a:p>
            <a:pPr>
              <a:buNone/>
            </a:pPr>
            <a:endParaRPr lang="fr-FR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III –1 L’efficacité de la colonne : le nombre de plateaux théoriques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♦ </a:t>
            </a:r>
            <a:r>
              <a:rPr lang="fr-FR" sz="1600" b="1" dirty="0" smtClean="0">
                <a:solidFill>
                  <a:srgbClr val="FF33CC"/>
                </a:solidFill>
                <a:latin typeface="+mj-lt"/>
                <a:cs typeface="Times New Roman"/>
              </a:rPr>
              <a:t>La théorie </a:t>
            </a:r>
            <a:r>
              <a:rPr lang="fr-FR" sz="1600" b="1" dirty="0" smtClean="0">
                <a:latin typeface="+mj-lt"/>
                <a:cs typeface="Times New Roman"/>
              </a:rPr>
              <a:t>des plateaux théorique, en chromatographie, considère une colonne chromatographique comme une </a:t>
            </a:r>
            <a:r>
              <a:rPr lang="fr-FR" sz="1600" b="1" dirty="0" smtClean="0">
                <a:solidFill>
                  <a:srgbClr val="FF33CC"/>
                </a:solidFill>
                <a:latin typeface="+mj-lt"/>
                <a:cs typeface="Times New Roman"/>
              </a:rPr>
              <a:t>colonne à distiller </a:t>
            </a:r>
            <a:r>
              <a:rPr lang="fr-FR" sz="1600" b="1" dirty="0" smtClean="0">
                <a:latin typeface="+mj-lt"/>
                <a:cs typeface="Times New Roman"/>
              </a:rPr>
              <a:t>constituée de N plateaux. </a:t>
            </a: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♦ Une colonne chromatographique fonctionne comme </a:t>
            </a:r>
            <a:r>
              <a:rPr lang="fr-FR" sz="1600" b="1" dirty="0" smtClean="0">
                <a:solidFill>
                  <a:srgbClr val="FF33CC"/>
                </a:solidFill>
                <a:cs typeface="Times New Roman"/>
              </a:rPr>
              <a:t>N petits disques cylindriques successifs </a:t>
            </a:r>
          </a:p>
          <a:p>
            <a:pPr algn="just">
              <a:buNone/>
            </a:pPr>
            <a:endParaRPr lang="fr-FR" sz="1600" b="1" dirty="0" smtClean="0">
              <a:solidFill>
                <a:srgbClr val="FF33CC"/>
              </a:solidFill>
              <a:cs typeface="Times New Roman"/>
            </a:endParaRPr>
          </a:p>
          <a:p>
            <a:pPr algn="just">
              <a:buNone/>
            </a:pPr>
            <a:endParaRPr lang="fr-FR" sz="1600" b="1" dirty="0" smtClean="0">
              <a:solidFill>
                <a:srgbClr val="FF33CC"/>
              </a:solidFill>
              <a:cs typeface="Times New Roman"/>
            </a:endParaRPr>
          </a:p>
          <a:p>
            <a:pPr algn="just">
              <a:buNone/>
            </a:pPr>
            <a:endParaRPr lang="fr-FR" sz="1600" b="1" dirty="0" smtClean="0">
              <a:solidFill>
                <a:srgbClr val="FF33CC"/>
              </a:solidFill>
              <a:cs typeface="Times New Roman"/>
            </a:endParaRPr>
          </a:p>
          <a:p>
            <a:pPr algn="just">
              <a:buNone/>
            </a:pPr>
            <a:endParaRPr lang="fr-FR" sz="1600" b="1" dirty="0" smtClean="0">
              <a:solidFill>
                <a:srgbClr val="FF33CC"/>
              </a:solidFill>
              <a:cs typeface="Times New Roman"/>
            </a:endParaRPr>
          </a:p>
          <a:p>
            <a:pPr algn="just">
              <a:buNone/>
            </a:pPr>
            <a:endParaRPr lang="fr-FR" sz="1600" b="1" dirty="0" smtClean="0">
              <a:solidFill>
                <a:srgbClr val="FF33CC"/>
              </a:solidFill>
              <a:cs typeface="Times New Roman"/>
            </a:endParaRPr>
          </a:p>
          <a:p>
            <a:pPr algn="just">
              <a:buNone/>
            </a:pPr>
            <a:endParaRPr lang="fr-FR" sz="1600" b="1" dirty="0" smtClean="0">
              <a:solidFill>
                <a:srgbClr val="FF33CC"/>
              </a:solidFill>
              <a:cs typeface="Times New Roman"/>
            </a:endParaRPr>
          </a:p>
          <a:p>
            <a:pPr algn="just">
              <a:buNone/>
            </a:pPr>
            <a:r>
              <a:rPr lang="fr-FR" sz="1600" b="1" dirty="0" smtClean="0">
                <a:cs typeface="Times New Roman"/>
              </a:rPr>
              <a:t>♦ La séparation se fait d’une façon </a:t>
            </a:r>
            <a:r>
              <a:rPr lang="fr-FR" sz="1600" b="1" dirty="0" smtClean="0">
                <a:solidFill>
                  <a:srgbClr val="FF33CC"/>
                </a:solidFill>
                <a:cs typeface="Times New Roman"/>
              </a:rPr>
              <a:t>discontinue</a:t>
            </a:r>
            <a:r>
              <a:rPr lang="fr-FR" sz="1600" b="1" dirty="0" smtClean="0">
                <a:cs typeface="Times New Roman"/>
              </a:rPr>
              <a:t> par </a:t>
            </a:r>
            <a:r>
              <a:rPr lang="fr-FR" sz="1600" b="1" dirty="0" smtClean="0">
                <a:solidFill>
                  <a:srgbClr val="FF33CC"/>
                </a:solidFill>
                <a:cs typeface="Times New Roman"/>
              </a:rPr>
              <a:t>sauts successifs </a:t>
            </a:r>
            <a:r>
              <a:rPr lang="fr-FR" sz="1600" b="1" dirty="0" smtClean="0">
                <a:cs typeface="Times New Roman"/>
              </a:rPr>
              <a:t>d’un plateau théorique à l’autre. Le soluté est retenu puis élué dans </a:t>
            </a:r>
            <a:r>
              <a:rPr lang="fr-FR" sz="1600" b="1" dirty="0" smtClean="0">
                <a:solidFill>
                  <a:srgbClr val="FF33CC"/>
                </a:solidFill>
                <a:cs typeface="Times New Roman"/>
              </a:rPr>
              <a:t>chaque</a:t>
            </a:r>
            <a:r>
              <a:rPr lang="fr-FR" sz="1600" b="1" dirty="0" smtClean="0">
                <a:cs typeface="Times New Roman"/>
              </a:rPr>
              <a:t> plateau </a:t>
            </a:r>
            <a:r>
              <a:rPr lang="fr-FR" sz="1600" b="1" dirty="0" smtClean="0">
                <a:solidFill>
                  <a:srgbClr val="FF33CC"/>
                </a:solidFill>
                <a:cs typeface="Times New Roman"/>
              </a:rPr>
              <a:t>par l’équilibre</a:t>
            </a:r>
            <a:r>
              <a:rPr lang="fr-FR" sz="1600" b="1" dirty="0" smtClean="0">
                <a:cs typeface="Times New Roman"/>
              </a:rPr>
              <a:t> de ce soluté entre la phase mobile et la phase stationnaire. </a:t>
            </a: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SzPct val="70000"/>
              <a:buNone/>
            </a:pPr>
            <a:r>
              <a:rPr lang="fr-FR" altLang="fr-FR" sz="1600" dirty="0" smtClean="0">
                <a:latin typeface="Times New Roman"/>
                <a:cs typeface="Times New Roman"/>
              </a:rPr>
              <a:t>♦ </a:t>
            </a:r>
            <a:r>
              <a:rPr lang="fr-FR" altLang="fr-FR" sz="1600" b="1" dirty="0" smtClean="0">
                <a:latin typeface="+mj-lt"/>
                <a:cs typeface="Arial" charset="0"/>
              </a:rPr>
              <a:t>La théorie des plateaux </a:t>
            </a:r>
            <a:r>
              <a:rPr lang="fr-FR" altLang="fr-FR" sz="1600" b="1" dirty="0" smtClean="0">
                <a:solidFill>
                  <a:srgbClr val="9A2684"/>
                </a:solidFill>
                <a:latin typeface="+mj-lt"/>
                <a:cs typeface="Arial" charset="0"/>
              </a:rPr>
              <a:t>néglige</a:t>
            </a:r>
            <a:r>
              <a:rPr lang="fr-FR" altLang="fr-FR" sz="1600" b="1" dirty="0" smtClean="0">
                <a:latin typeface="+mj-lt"/>
                <a:cs typeface="Arial" charset="0"/>
              </a:rPr>
              <a:t> le passage continue de la phase mobile sur la phase stationnaire</a:t>
            </a:r>
          </a:p>
          <a:p>
            <a:pPr marL="342900" indent="-342900">
              <a:spcBef>
                <a:spcPct val="50000"/>
              </a:spcBef>
              <a:buClr>
                <a:schemeClr val="tx2"/>
              </a:buClr>
              <a:buSzPct val="70000"/>
              <a:buNone/>
            </a:pPr>
            <a:r>
              <a:rPr lang="fr-FR" altLang="fr-FR" sz="1600" b="1" dirty="0" smtClean="0">
                <a:latin typeface="+mj-lt"/>
                <a:cs typeface="Times New Roman"/>
              </a:rPr>
              <a:t>♦ </a:t>
            </a:r>
            <a:r>
              <a:rPr lang="fr-FR" altLang="fr-FR" sz="1600" b="1" dirty="0" smtClean="0">
                <a:latin typeface="+mj-lt"/>
                <a:cs typeface="Arial" charset="0"/>
              </a:rPr>
              <a:t>Ce passage produit un </a:t>
            </a:r>
            <a:r>
              <a:rPr lang="fr-FR" altLang="fr-FR" sz="1600" b="1" dirty="0" smtClean="0">
                <a:solidFill>
                  <a:srgbClr val="9A2684"/>
                </a:solidFill>
                <a:latin typeface="+mj-lt"/>
                <a:cs typeface="Arial" charset="0"/>
              </a:rPr>
              <a:t>élargissement ou un rétrécissement </a:t>
            </a:r>
            <a:r>
              <a:rPr lang="fr-FR" altLang="fr-FR" sz="1600" b="1" dirty="0" smtClean="0">
                <a:latin typeface="+mj-lt"/>
                <a:cs typeface="Arial" charset="0"/>
              </a:rPr>
              <a:t>des pics</a:t>
            </a:r>
          </a:p>
          <a:p>
            <a:pPr algn="just">
              <a:buNone/>
            </a:pPr>
            <a:endParaRPr lang="fr-FR" sz="1600" b="1" dirty="0" smtClean="0">
              <a:solidFill>
                <a:srgbClr val="FF33CC"/>
              </a:solidFill>
              <a:cs typeface="Times New Roman"/>
            </a:endParaRPr>
          </a:p>
          <a:p>
            <a:pPr algn="just">
              <a:buNone/>
            </a:pPr>
            <a:endParaRPr lang="fr-FR" sz="1600" b="1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14686"/>
            <a:ext cx="4572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 flipV="1">
            <a:off x="1785918" y="3500438"/>
            <a:ext cx="1214446" cy="714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57158" y="328612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 plateaux</a:t>
            </a:r>
            <a:endParaRPr lang="fr-F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571744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400" b="1" dirty="0" smtClean="0">
                <a:solidFill>
                  <a:srgbClr val="0000FF"/>
                </a:solidFill>
              </a:rPr>
              <a:t>Exemple de séparation par plateaux théoriques</a:t>
            </a:r>
            <a:endParaRPr lang="fr-FR" sz="2400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6439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Description qualitative des pics chromatographiques</a:t>
            </a: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600" b="1" dirty="0" smtClean="0">
                <a:latin typeface="Times New Roman"/>
                <a:cs typeface="Times New Roman"/>
              </a:rPr>
              <a:t>♦ </a:t>
            </a:r>
            <a:r>
              <a:rPr lang="fr-FR" sz="1600" b="1" dirty="0" smtClean="0"/>
              <a:t>Le pic d'un chromatogramme représente une </a:t>
            </a:r>
            <a:r>
              <a:rPr lang="fr-FR" sz="1600" b="1" dirty="0" smtClean="0">
                <a:solidFill>
                  <a:srgbClr val="9A2684"/>
                </a:solidFill>
              </a:rPr>
              <a:t>distribution symétrique </a:t>
            </a:r>
            <a:r>
              <a:rPr lang="fr-FR" sz="1600" b="1" dirty="0" smtClean="0"/>
              <a:t>de la grandeur nombre de molécules de part et d'autre d'une </a:t>
            </a:r>
            <a:r>
              <a:rPr lang="fr-FR" sz="1600" b="1" dirty="0" smtClean="0">
                <a:solidFill>
                  <a:srgbClr val="9A2684"/>
                </a:solidFill>
              </a:rPr>
              <a:t>valeur moyenne</a:t>
            </a:r>
            <a:r>
              <a:rPr lang="fr-FR" sz="1600" b="1" dirty="0" smtClean="0"/>
              <a:t>. </a:t>
            </a:r>
          </a:p>
          <a:p>
            <a:pPr>
              <a:buNone/>
            </a:pPr>
            <a:endParaRPr lang="fr-FR" sz="1600" b="1" dirty="0" smtClean="0"/>
          </a:p>
          <a:p>
            <a:pPr>
              <a:buNone/>
            </a:pPr>
            <a:r>
              <a:rPr lang="fr-FR" sz="1600" b="1" dirty="0" smtClean="0">
                <a:latin typeface="Times New Roman"/>
                <a:cs typeface="Times New Roman"/>
              </a:rPr>
              <a:t>♦ </a:t>
            </a:r>
            <a:r>
              <a:rPr lang="fr-FR" sz="1600" b="1" dirty="0" smtClean="0"/>
              <a:t>Les molécules subissent de très </a:t>
            </a:r>
            <a:r>
              <a:rPr lang="fr-FR" sz="1600" b="1" dirty="0" smtClean="0">
                <a:solidFill>
                  <a:srgbClr val="9A2684"/>
                </a:solidFill>
              </a:rPr>
              <a:t>nombreux transferts </a:t>
            </a:r>
            <a:r>
              <a:rPr lang="fr-FR" sz="1600" b="1" dirty="0" smtClean="0"/>
              <a:t>entre la phase mobile et la phase stationnaire. Elles ont des comportements individuels aléatoires. </a:t>
            </a:r>
          </a:p>
          <a:p>
            <a:pPr>
              <a:buNone/>
            </a:pPr>
            <a:r>
              <a:rPr lang="fr-FR" sz="1600" b="1" dirty="0" smtClean="0"/>
              <a:t>  </a:t>
            </a:r>
          </a:p>
          <a:p>
            <a:pPr>
              <a:buNone/>
            </a:pPr>
            <a:r>
              <a:rPr lang="fr-FR" sz="1600" b="1" dirty="0" smtClean="0">
                <a:latin typeface="Times New Roman"/>
                <a:cs typeface="Times New Roman"/>
              </a:rPr>
              <a:t>♦</a:t>
            </a:r>
            <a:r>
              <a:rPr lang="fr-FR" sz="1600" b="1" dirty="0" smtClean="0"/>
              <a:t> </a:t>
            </a:r>
            <a:r>
              <a:rPr lang="fr-FR" sz="1600" b="1" dirty="0" smtClean="0">
                <a:solidFill>
                  <a:srgbClr val="9A2684"/>
                </a:solidFill>
              </a:rPr>
              <a:t>La largeur </a:t>
            </a:r>
            <a:r>
              <a:rPr lang="fr-FR" sz="1600" b="1" dirty="0" smtClean="0"/>
              <a:t>de la bande </a:t>
            </a:r>
            <a:r>
              <a:rPr lang="fr-FR" sz="1600" b="1" dirty="0" smtClean="0">
                <a:solidFill>
                  <a:srgbClr val="9A2684"/>
                </a:solidFill>
              </a:rPr>
              <a:t>augmente</a:t>
            </a:r>
            <a:r>
              <a:rPr lang="fr-FR" sz="1600" b="1" dirty="0" smtClean="0"/>
              <a:t> en longueur au cours du déplacement dans la colonne et cela se </a:t>
            </a:r>
            <a:r>
              <a:rPr lang="fr-FR" sz="1600" b="1" dirty="0" smtClean="0">
                <a:solidFill>
                  <a:srgbClr val="9A2684"/>
                </a:solidFill>
              </a:rPr>
              <a:t>répercute</a:t>
            </a:r>
            <a:r>
              <a:rPr lang="fr-FR" sz="1600" b="1" dirty="0" smtClean="0"/>
              <a:t> dans la largeur du pic du chromatogramme en fonction du temps. </a:t>
            </a:r>
          </a:p>
          <a:p>
            <a:pPr>
              <a:buNone/>
            </a:pPr>
            <a:endParaRPr lang="fr-FR" sz="1600" b="1" dirty="0" smtClean="0"/>
          </a:p>
          <a:p>
            <a:pPr>
              <a:buNone/>
            </a:pPr>
            <a:endParaRPr lang="fr-FR" sz="1600" b="1" dirty="0" smtClean="0"/>
          </a:p>
          <a:p>
            <a:endParaRPr lang="fr-FR" sz="1600" b="1" dirty="0" smtClean="0"/>
          </a:p>
          <a:p>
            <a:pPr>
              <a:buNone/>
            </a:pPr>
            <a:endParaRPr lang="fr-FR" sz="1600" b="1" dirty="0"/>
          </a:p>
        </p:txBody>
      </p:sp>
      <p:pic>
        <p:nvPicPr>
          <p:cNvPr id="5" name="Picture 4" descr="W3334-f26-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86190"/>
            <a:ext cx="600079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1527174"/>
            <a:ext cx="7858180" cy="475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La colonne chromatographique</a:t>
            </a:r>
            <a:endParaRPr lang="fr-FR" sz="2800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786058"/>
            <a:ext cx="257176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000372"/>
            <a:ext cx="2105025" cy="21812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215074" y="214311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CPG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571604" y="235743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HPLC</a:t>
            </a:r>
            <a:endParaRPr lang="fr-FR" sz="24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2400" b="1" dirty="0" smtClean="0">
                <a:solidFill>
                  <a:srgbClr val="0000FF"/>
                </a:solidFill>
              </a:rPr>
              <a:t>Détermination du nombre de plateaux théoriques d’une colonne</a:t>
            </a:r>
            <a:endParaRPr lang="fr-FR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3344" y="2357430"/>
            <a:ext cx="64008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28596" y="1571612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dirty="0" smtClean="0">
                <a:latin typeface="+mj-lt"/>
                <a:cs typeface="Times New Roman"/>
              </a:rPr>
              <a:t>● </a:t>
            </a:r>
            <a:r>
              <a:rPr lang="fr-FR" sz="1600" b="1" dirty="0" smtClean="0">
                <a:latin typeface="+mj-lt"/>
                <a:cs typeface="Times New Roman"/>
              </a:rPr>
              <a:t>Dans la théorie des plateaux, le pic chromatographique est </a:t>
            </a:r>
            <a:r>
              <a:rPr lang="fr-FR" sz="1600" b="1" dirty="0" smtClean="0">
                <a:solidFill>
                  <a:srgbClr val="9A2684"/>
                </a:solidFill>
                <a:latin typeface="+mj-lt"/>
                <a:cs typeface="Times New Roman"/>
              </a:rPr>
              <a:t>gaussienne</a:t>
            </a:r>
            <a:r>
              <a:rPr lang="fr-FR" sz="1600" b="1" dirty="0" smtClean="0">
                <a:latin typeface="+mj-lt"/>
                <a:cs typeface="Times New Roman"/>
              </a:rPr>
              <a:t> et le nombre de plateaux théorique </a:t>
            </a:r>
            <a:r>
              <a:rPr lang="fr-FR" sz="1600" b="1" dirty="0" smtClean="0">
                <a:solidFill>
                  <a:srgbClr val="9A2684"/>
                </a:solidFill>
                <a:latin typeface="+mj-lt"/>
                <a:cs typeface="Times New Roman"/>
              </a:rPr>
              <a:t>N</a:t>
            </a:r>
            <a:r>
              <a:rPr lang="fr-FR" sz="1600" b="1" dirty="0" smtClean="0">
                <a:latin typeface="+mj-lt"/>
                <a:cs typeface="Times New Roman"/>
              </a:rPr>
              <a:t> dépend de la variance (</a:t>
            </a:r>
            <a:r>
              <a:rPr lang="el-GR" sz="1600" b="1" dirty="0" smtClean="0">
                <a:solidFill>
                  <a:srgbClr val="9A2684"/>
                </a:solidFill>
                <a:latin typeface="+mj-lt"/>
                <a:cs typeface="Times New Roman"/>
              </a:rPr>
              <a:t>σ</a:t>
            </a:r>
            <a:r>
              <a:rPr lang="fr-FR" sz="1600" b="1" baseline="30000" dirty="0" smtClean="0">
                <a:solidFill>
                  <a:srgbClr val="9A2684"/>
                </a:solidFill>
                <a:latin typeface="+mj-lt"/>
                <a:cs typeface="Times New Roman"/>
              </a:rPr>
              <a:t>2</a:t>
            </a:r>
            <a:r>
              <a:rPr lang="fr-FR" sz="1600" b="1" dirty="0" smtClean="0">
                <a:latin typeface="+mj-lt"/>
                <a:cs typeface="Times New Roman"/>
              </a:rPr>
              <a:t>) et du temps de rétention (</a:t>
            </a:r>
            <a:r>
              <a:rPr lang="fr-FR" sz="1600" b="1" dirty="0" smtClean="0">
                <a:solidFill>
                  <a:srgbClr val="9A2684"/>
                </a:solidFill>
                <a:latin typeface="+mj-lt"/>
                <a:cs typeface="Times New Roman"/>
              </a:rPr>
              <a:t>t</a:t>
            </a:r>
            <a:r>
              <a:rPr lang="fr-FR" sz="16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R</a:t>
            </a:r>
            <a:r>
              <a:rPr lang="fr-FR" sz="1600" b="1" dirty="0" smtClean="0">
                <a:latin typeface="+mj-lt"/>
                <a:cs typeface="Times New Roman"/>
              </a:rPr>
              <a:t>)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0034" y="4857760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fr-FR" sz="1600" b="1" dirty="0" smtClean="0">
                <a:solidFill>
                  <a:srgbClr val="9A2684"/>
                </a:solidFill>
                <a:latin typeface="+mj-lt"/>
                <a:cs typeface="Arial" charset="0"/>
              </a:rPr>
              <a:t>Dispersion</a:t>
            </a:r>
            <a:r>
              <a:rPr lang="fr-FR" sz="1600" b="1" dirty="0" smtClean="0">
                <a:latin typeface="+mj-lt"/>
                <a:cs typeface="Arial" charset="0"/>
              </a:rPr>
              <a:t> d’un soluté dans la colonne et traduction sur le chromatogramme</a:t>
            </a:r>
            <a:endParaRPr lang="fr-FR" sz="1600" b="1" dirty="0">
              <a:latin typeface="+mj-lt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1472" y="5429264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357826"/>
            <a:ext cx="10001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286388"/>
            <a:ext cx="1720850" cy="869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5357826"/>
            <a:ext cx="205590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L’efficacité de la colonne définie par N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>
              <a:buClr>
                <a:schemeClr val="tx1"/>
              </a:buClr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♦ </a:t>
            </a:r>
            <a:r>
              <a:rPr lang="fr-FR" sz="1800" b="1" dirty="0" smtClean="0">
                <a:latin typeface="+mj-lt"/>
              </a:rPr>
              <a:t>Le nombre de plateaux N traduit 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</a:rPr>
              <a:t>l’efficacité de la colonne </a:t>
            </a:r>
            <a:r>
              <a:rPr lang="fr-FR" sz="1800" b="1" dirty="0" smtClean="0">
                <a:latin typeface="+mj-lt"/>
              </a:rPr>
              <a:t>pour des solutés ayant des temps de rétentions différents (N plus grand). Il est calculé pour deux temps de rétention différents.</a:t>
            </a:r>
          </a:p>
          <a:p>
            <a:pPr>
              <a:buClr>
                <a:schemeClr val="tx1"/>
              </a:buClr>
              <a:buNone/>
            </a:pPr>
            <a:endParaRPr lang="fr-FR" sz="1800" b="1" dirty="0" smtClean="0">
              <a:latin typeface="+mj-lt"/>
            </a:endParaRPr>
          </a:p>
          <a:p>
            <a:pPr>
              <a:buClr>
                <a:schemeClr val="tx1"/>
              </a:buClr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♦ </a:t>
            </a:r>
            <a:r>
              <a:rPr lang="fr-FR" sz="1800" b="1" dirty="0" smtClean="0">
                <a:latin typeface="+mj-lt"/>
              </a:rPr>
              <a:t>Le nombre N 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</a:rPr>
              <a:t>dépend</a:t>
            </a:r>
            <a:r>
              <a:rPr lang="fr-FR" sz="1800" b="1" dirty="0" smtClean="0">
                <a:latin typeface="+mj-lt"/>
              </a:rPr>
              <a:t> de :</a:t>
            </a:r>
          </a:p>
          <a:p>
            <a:pPr>
              <a:buClr>
                <a:schemeClr val="tx1"/>
              </a:buClr>
              <a:buNone/>
            </a:pPr>
            <a:r>
              <a:rPr lang="fr-FR" sz="1800" b="1" dirty="0" smtClean="0">
                <a:latin typeface="+mj-lt"/>
              </a:rPr>
              <a:t>	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800" b="1" dirty="0" smtClean="0">
                <a:latin typeface="+mj-lt"/>
              </a:rPr>
              <a:t>De 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</a:rPr>
              <a:t>la longueur </a:t>
            </a:r>
            <a:r>
              <a:rPr lang="fr-FR" sz="1800" b="1" dirty="0" smtClean="0">
                <a:latin typeface="+mj-lt"/>
              </a:rPr>
              <a:t>de la colonne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fr-FR" sz="1800" b="1" dirty="0" smtClean="0">
              <a:latin typeface="+mj-lt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800" b="1" dirty="0" smtClean="0">
                <a:latin typeface="+mj-lt"/>
              </a:rPr>
              <a:t>De 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</a:rPr>
              <a:t>la nature </a:t>
            </a:r>
            <a:r>
              <a:rPr lang="fr-FR" sz="1800" b="1" dirty="0" smtClean="0">
                <a:latin typeface="+mj-lt"/>
              </a:rPr>
              <a:t>de la colonne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fr-FR" sz="1800" b="1" dirty="0" smtClean="0">
              <a:latin typeface="+mj-lt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800" b="1" dirty="0" smtClean="0">
                <a:latin typeface="+mj-lt"/>
              </a:rPr>
              <a:t>De 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</a:rPr>
              <a:t>la qualité </a:t>
            </a:r>
            <a:r>
              <a:rPr lang="fr-FR" sz="1800" b="1" dirty="0" smtClean="0">
                <a:latin typeface="+mj-lt"/>
              </a:rPr>
              <a:t>de la préparation de la colonne (remplissage...)</a:t>
            </a:r>
          </a:p>
          <a:p>
            <a:pPr>
              <a:buClr>
                <a:schemeClr val="tx1"/>
              </a:buClr>
              <a:buNone/>
            </a:pPr>
            <a:r>
              <a:rPr lang="fr-FR" sz="1800" b="1" dirty="0" smtClean="0">
                <a:latin typeface="+mj-lt"/>
              </a:rPr>
              <a:t> </a:t>
            </a:r>
          </a:p>
          <a:p>
            <a:pPr>
              <a:buClr>
                <a:schemeClr val="tx1"/>
              </a:buClr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♦ Le nombre N ne 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dépend pas </a:t>
            </a:r>
            <a:r>
              <a:rPr lang="fr-FR" sz="1800" b="1" dirty="0" smtClean="0">
                <a:latin typeface="+mj-lt"/>
                <a:cs typeface="Times New Roman"/>
              </a:rPr>
              <a:t>du soluté </a:t>
            </a:r>
          </a:p>
          <a:p>
            <a:pPr>
              <a:buClr>
                <a:schemeClr val="tx1"/>
              </a:buClr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>
              <a:buClr>
                <a:schemeClr val="tx1"/>
              </a:buClr>
              <a:buNone/>
            </a:pPr>
            <a:r>
              <a:rPr lang="fr-FR" sz="1800" b="1" dirty="0" smtClean="0">
                <a:latin typeface="+mj-lt"/>
                <a:cs typeface="Times New Roman"/>
              </a:rPr>
              <a:t>♦ Dans la théorie des plateaux 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on ne tient pas compte </a:t>
            </a:r>
            <a:r>
              <a:rPr lang="fr-FR" sz="1800" b="1" dirty="0" smtClean="0">
                <a:latin typeface="+mj-lt"/>
                <a:cs typeface="Times New Roman"/>
              </a:rPr>
              <a:t>principalement :</a:t>
            </a:r>
          </a:p>
          <a:p>
            <a:pPr>
              <a:buClr>
                <a:schemeClr val="tx1"/>
              </a:buClr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800" b="1" dirty="0" smtClean="0">
                <a:latin typeface="+mj-lt"/>
                <a:cs typeface="Arial" charset="0"/>
              </a:rPr>
              <a:t>des phénomènes de 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Arial" charset="0"/>
              </a:rPr>
              <a:t>diffusion</a:t>
            </a:r>
            <a:r>
              <a:rPr lang="fr-FR" sz="1800" b="1" dirty="0" smtClean="0">
                <a:latin typeface="+mj-lt"/>
                <a:cs typeface="Arial" charset="0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fr-FR" sz="1800" b="1" dirty="0" smtClean="0">
              <a:latin typeface="+mj-lt"/>
              <a:cs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800" b="1" dirty="0" smtClean="0">
                <a:latin typeface="+mj-lt"/>
                <a:cs typeface="Arial" charset="0"/>
              </a:rPr>
              <a:t>des considération 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Arial" charset="0"/>
              </a:rPr>
              <a:t>cinétiques</a:t>
            </a:r>
            <a:r>
              <a:rPr lang="fr-FR" sz="1800" b="1" dirty="0" smtClean="0">
                <a:latin typeface="+mj-lt"/>
                <a:cs typeface="Arial" charset="0"/>
              </a:rPr>
              <a:t> (vitesse d’échanges entre les deux phases)</a:t>
            </a:r>
          </a:p>
          <a:p>
            <a:pPr>
              <a:buClr>
                <a:schemeClr val="tx1"/>
              </a:buClr>
              <a:buNone/>
            </a:pPr>
            <a:endParaRPr lang="fr-FR" sz="1800" b="1" dirty="0" smtClean="0">
              <a:latin typeface="+mj-lt"/>
              <a:cs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800" b="1" dirty="0" smtClean="0">
                <a:latin typeface="+mj-lt"/>
                <a:cs typeface="Times New Roman"/>
              </a:rPr>
              <a:t>Si on  remplace t</a:t>
            </a:r>
            <a:r>
              <a:rPr lang="fr-FR" sz="1800" b="1" baseline="-25000" dirty="0" smtClean="0">
                <a:latin typeface="+mj-lt"/>
                <a:cs typeface="Times New Roman"/>
              </a:rPr>
              <a:t>R</a:t>
            </a:r>
            <a:r>
              <a:rPr lang="fr-FR" sz="1800" b="1" dirty="0" smtClean="0">
                <a:latin typeface="+mj-lt"/>
                <a:cs typeface="Times New Roman"/>
              </a:rPr>
              <a:t>  (le temps de rétention) par t</a:t>
            </a:r>
            <a:r>
              <a:rPr lang="fr-FR" sz="1800" b="1" baseline="-25000" dirty="0" smtClean="0">
                <a:latin typeface="+mj-lt"/>
                <a:cs typeface="Times New Roman"/>
              </a:rPr>
              <a:t>S</a:t>
            </a:r>
            <a:r>
              <a:rPr lang="fr-FR" sz="1800" b="1" dirty="0" smtClean="0">
                <a:latin typeface="+mj-lt"/>
                <a:cs typeface="Times New Roman"/>
              </a:rPr>
              <a:t> (le temps réduit) on parle alors de l’efficacité effective ou réelle et le nombre de plateaux théoriques effectifs est exprimé par  N</a:t>
            </a:r>
            <a:r>
              <a:rPr lang="fr-FR" sz="1800" b="1" baseline="-25000" dirty="0" smtClean="0">
                <a:latin typeface="+mj-lt"/>
                <a:cs typeface="Times New Roman"/>
              </a:rPr>
              <a:t>eff </a:t>
            </a:r>
            <a:r>
              <a:rPr lang="fr-FR" sz="1800" b="1" dirty="0" smtClean="0">
                <a:latin typeface="+mj-lt"/>
                <a:cs typeface="Times New Roman"/>
              </a:rPr>
              <a:t>:</a:t>
            </a:r>
          </a:p>
          <a:p>
            <a:pPr>
              <a:buNone/>
            </a:pPr>
            <a:r>
              <a:rPr lang="fr-FR" sz="1800" b="1" dirty="0" smtClean="0">
                <a:latin typeface="+mj-lt"/>
              </a:rPr>
              <a:t>	</a:t>
            </a:r>
          </a:p>
          <a:p>
            <a:pPr>
              <a:buNone/>
            </a:pPr>
            <a:r>
              <a:rPr lang="fr-FR" sz="1800" b="1" dirty="0" smtClean="0">
                <a:latin typeface="+mj-lt"/>
              </a:rPr>
              <a:t>		</a:t>
            </a:r>
            <a:r>
              <a:rPr lang="fr-FR" sz="1800" b="1" dirty="0" smtClean="0">
                <a:solidFill>
                  <a:srgbClr val="973B29"/>
                </a:solidFill>
                <a:latin typeface="+mj-lt"/>
              </a:rPr>
              <a:t>N</a:t>
            </a:r>
            <a:r>
              <a:rPr lang="fr-FR" sz="1800" b="1" baseline="-25000" dirty="0" smtClean="0">
                <a:solidFill>
                  <a:srgbClr val="973B29"/>
                </a:solidFill>
                <a:latin typeface="+mj-lt"/>
              </a:rPr>
              <a:t>eff</a:t>
            </a:r>
            <a:r>
              <a:rPr lang="fr-FR" sz="1800" b="1" dirty="0" smtClean="0">
                <a:solidFill>
                  <a:srgbClr val="973B29"/>
                </a:solidFill>
                <a:latin typeface="+mj-lt"/>
              </a:rPr>
              <a:t> = 5,54(t</a:t>
            </a:r>
            <a:r>
              <a:rPr lang="fr-FR" sz="1800" b="1" baseline="-25000" dirty="0" smtClean="0">
                <a:solidFill>
                  <a:srgbClr val="973B29"/>
                </a:solidFill>
                <a:latin typeface="+mj-lt"/>
              </a:rPr>
              <a:t>S</a:t>
            </a:r>
            <a:r>
              <a:rPr lang="fr-FR" sz="1800" b="1" dirty="0" smtClean="0">
                <a:solidFill>
                  <a:srgbClr val="973B29"/>
                </a:solidFill>
                <a:latin typeface="+mj-lt"/>
              </a:rPr>
              <a:t>/</a:t>
            </a:r>
            <a:r>
              <a:rPr lang="el-GR" sz="1800" b="1" dirty="0" smtClean="0">
                <a:solidFill>
                  <a:srgbClr val="973B29"/>
                </a:solidFill>
                <a:latin typeface="+mj-lt"/>
                <a:cs typeface="Times New Roman"/>
              </a:rPr>
              <a:t>σ</a:t>
            </a:r>
            <a:r>
              <a:rPr lang="fr-FR" sz="1800" b="1" dirty="0" smtClean="0">
                <a:solidFill>
                  <a:srgbClr val="973B29"/>
                </a:solidFill>
                <a:latin typeface="+mj-lt"/>
                <a:cs typeface="Times New Roman"/>
              </a:rPr>
              <a:t>)</a:t>
            </a:r>
            <a:r>
              <a:rPr lang="fr-FR" sz="1800" b="1" baseline="40000" dirty="0" smtClean="0">
                <a:solidFill>
                  <a:srgbClr val="973B29"/>
                </a:solidFill>
                <a:latin typeface="+mj-lt"/>
                <a:cs typeface="Times New Roman"/>
              </a:rPr>
              <a:t>2	</a:t>
            </a:r>
            <a:r>
              <a:rPr lang="fr-FR" sz="1800" b="1" dirty="0" smtClean="0">
                <a:solidFill>
                  <a:srgbClr val="973B29"/>
                </a:solidFill>
                <a:latin typeface="+mj-lt"/>
                <a:cs typeface="Times New Roman"/>
              </a:rPr>
              <a:t>;</a:t>
            </a:r>
            <a:r>
              <a:rPr lang="fr-FR" sz="1800" b="1" baseline="40000" dirty="0" smtClean="0">
                <a:solidFill>
                  <a:srgbClr val="973B29"/>
                </a:solidFill>
                <a:latin typeface="+mj-lt"/>
                <a:cs typeface="Times New Roman"/>
              </a:rPr>
              <a:t>            </a:t>
            </a:r>
            <a:r>
              <a:rPr lang="fr-FR" sz="1800" b="1" dirty="0" smtClean="0">
                <a:solidFill>
                  <a:srgbClr val="973B29"/>
                </a:solidFill>
                <a:latin typeface="+mj-lt"/>
              </a:rPr>
              <a:t>N</a:t>
            </a:r>
            <a:r>
              <a:rPr lang="fr-FR" sz="1800" b="1" baseline="-25000" dirty="0" smtClean="0">
                <a:solidFill>
                  <a:srgbClr val="973B29"/>
                </a:solidFill>
                <a:latin typeface="+mj-lt"/>
              </a:rPr>
              <a:t>eff</a:t>
            </a:r>
            <a:r>
              <a:rPr lang="fr-FR" sz="1800" b="1" dirty="0" smtClean="0">
                <a:solidFill>
                  <a:srgbClr val="973B29"/>
                </a:solidFill>
                <a:latin typeface="+mj-lt"/>
              </a:rPr>
              <a:t> = 16(t</a:t>
            </a:r>
            <a:r>
              <a:rPr lang="fr-FR" sz="1800" b="1" baseline="-25000" dirty="0" smtClean="0">
                <a:solidFill>
                  <a:srgbClr val="973B29"/>
                </a:solidFill>
                <a:latin typeface="+mj-lt"/>
              </a:rPr>
              <a:t>S</a:t>
            </a:r>
            <a:r>
              <a:rPr lang="fr-FR" sz="1800" b="1" dirty="0" smtClean="0">
                <a:solidFill>
                  <a:srgbClr val="973B29"/>
                </a:solidFill>
                <a:latin typeface="+mj-lt"/>
              </a:rPr>
              <a:t>/</a:t>
            </a:r>
            <a:r>
              <a:rPr lang="el-GR" sz="1800" b="1" dirty="0" smtClean="0">
                <a:solidFill>
                  <a:srgbClr val="973B29"/>
                </a:solidFill>
                <a:latin typeface="+mj-lt"/>
                <a:cs typeface="Times New Roman"/>
              </a:rPr>
              <a:t>ω</a:t>
            </a:r>
            <a:r>
              <a:rPr lang="fr-FR" sz="1800" b="1" dirty="0" smtClean="0">
                <a:solidFill>
                  <a:srgbClr val="973B29"/>
                </a:solidFill>
                <a:latin typeface="+mj-lt"/>
                <a:cs typeface="Times New Roman"/>
              </a:rPr>
              <a:t>)</a:t>
            </a:r>
            <a:r>
              <a:rPr lang="fr-FR" sz="1800" b="1" baseline="40000" dirty="0" smtClean="0">
                <a:solidFill>
                  <a:srgbClr val="973B29"/>
                </a:solidFill>
                <a:latin typeface="+mj-lt"/>
                <a:cs typeface="Times New Roman"/>
              </a:rPr>
              <a:t>2  </a:t>
            </a:r>
            <a:endParaRPr lang="fr-FR" sz="1800" b="1" baseline="40000" dirty="0" smtClean="0">
              <a:solidFill>
                <a:srgbClr val="973B29"/>
              </a:solidFill>
              <a:latin typeface="+mj-lt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fr-FR" sz="1500" b="1" dirty="0" smtClean="0">
              <a:latin typeface="+mj-lt"/>
              <a:cs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fr-FR" sz="1500" b="1" dirty="0" smtClean="0">
              <a:latin typeface="+mj-lt"/>
              <a:cs typeface="Arial" charset="0"/>
            </a:endParaRPr>
          </a:p>
          <a:p>
            <a:pPr>
              <a:buClr>
                <a:schemeClr val="tx1"/>
              </a:buClr>
              <a:buNone/>
            </a:pPr>
            <a:r>
              <a:rPr lang="fr-FR" sz="1500" b="1" dirty="0" smtClean="0">
                <a:latin typeface="+mj-lt"/>
              </a:rPr>
              <a:t>		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fr-FR" sz="1600" b="1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fr-FR" sz="16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L’efficacité de la colonne définie par la hauteur équivalente à un plateau théorique (HEPT)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♥ </a:t>
            </a:r>
            <a:r>
              <a:rPr lang="fr-FR" sz="1400" b="1" dirty="0" smtClean="0">
                <a:solidFill>
                  <a:srgbClr val="FF33CC"/>
                </a:solidFill>
                <a:latin typeface="+mj-lt"/>
                <a:cs typeface="Times New Roman" pitchFamily="18" charset="0"/>
              </a:rPr>
              <a:t>L’efficacité 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de la colonne peut être exprimée par HEPT désignée par H :</a:t>
            </a:r>
          </a:p>
          <a:p>
            <a:pPr>
              <a:buNone/>
            </a:pPr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algn="ctr">
              <a:buNone/>
            </a:pP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 pitchFamily="18" charset="0"/>
              </a:rPr>
              <a:t>H= L/N </a:t>
            </a:r>
          </a:p>
          <a:p>
            <a:pPr algn="just">
              <a:buNone/>
            </a:pPr>
            <a:endParaRPr lang="fr-FR" sz="1400" b="1" dirty="0" smtClean="0">
              <a:latin typeface="+mj-lt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L = longueur de la colonne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N = nombre de plateaux théoriques de la colonne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H est exprimée en </a:t>
            </a:r>
            <a:r>
              <a:rPr lang="fr-FR" sz="1400" b="1" dirty="0" smtClean="0">
                <a:solidFill>
                  <a:srgbClr val="FF33CC"/>
                </a:solidFill>
                <a:latin typeface="+mj-lt"/>
                <a:cs typeface="Times New Roman" pitchFamily="18" charset="0"/>
              </a:rPr>
              <a:t>mm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0,1 ≤ H ≤ 10 mm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Tant que H est </a:t>
            </a:r>
            <a:r>
              <a:rPr lang="fr-FR" sz="1400" b="1" dirty="0" smtClean="0">
                <a:solidFill>
                  <a:srgbClr val="FF33CC"/>
                </a:solidFill>
                <a:latin typeface="+mj-lt"/>
                <a:cs typeface="Times New Roman" pitchFamily="18" charset="0"/>
              </a:rPr>
              <a:t>petit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 tant que l’</a:t>
            </a:r>
            <a:r>
              <a:rPr lang="fr-FR" sz="1400" b="1" dirty="0" smtClean="0">
                <a:solidFill>
                  <a:srgbClr val="FF33CC"/>
                </a:solidFill>
                <a:latin typeface="+mj-lt"/>
                <a:cs typeface="Times New Roman" pitchFamily="18" charset="0"/>
              </a:rPr>
              <a:t> efficacité de la colonne augmente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H est en relation avec </a:t>
            </a:r>
            <a:r>
              <a:rPr lang="fr-FR" sz="1400" b="1" dirty="0" smtClean="0">
                <a:solidFill>
                  <a:srgbClr val="FF33CC"/>
                </a:solidFill>
                <a:latin typeface="+mj-lt"/>
                <a:cs typeface="Times New Roman" pitchFamily="18" charset="0"/>
              </a:rPr>
              <a:t>plusieurs grandeurs chromatographiques 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( transfert de matière, diffusion, vitesse de migration...)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H permet de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 pitchFamily="18" charset="0"/>
              </a:rPr>
              <a:t>comparer 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l’efficacité de colonnes de différents longueurs et de différents système chromatographiques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h= H/dp = hauteur réduit, dp diamètre moyen des particules sphériques de la colonne</a:t>
            </a:r>
          </a:p>
          <a:p>
            <a:pPr algn="just">
              <a:buClr>
                <a:schemeClr val="tx1"/>
              </a:buClr>
              <a:buNone/>
            </a:pPr>
            <a:endParaRPr lang="fr-FR" sz="1400" b="1" dirty="0" smtClean="0">
              <a:solidFill>
                <a:srgbClr val="FF33CC"/>
              </a:solidFill>
              <a:latin typeface="+mj-lt"/>
              <a:cs typeface="Times New Roman" pitchFamily="18" charset="0"/>
            </a:endParaRPr>
          </a:p>
          <a:p>
            <a:pPr algn="just">
              <a:buClr>
                <a:schemeClr val="tx1"/>
              </a:buClr>
              <a:buNone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♥ La hauteur H est définit aussi par la relation : 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 pitchFamily="18" charset="0"/>
              </a:rPr>
              <a:t>H = </a:t>
            </a:r>
            <a:r>
              <a:rPr lang="el-GR" sz="1400" b="1" dirty="0" smtClean="0">
                <a:solidFill>
                  <a:srgbClr val="973B29"/>
                </a:solidFill>
                <a:latin typeface="+mj-lt"/>
                <a:cs typeface="Times New Roman" pitchFamily="18" charset="0"/>
              </a:rPr>
              <a:t>σ</a:t>
            </a:r>
            <a:r>
              <a:rPr lang="fr-FR" sz="1400" b="1" baseline="40000" dirty="0" smtClean="0">
                <a:solidFill>
                  <a:srgbClr val="973B29"/>
                </a:solidFill>
                <a:latin typeface="+mj-lt"/>
                <a:cs typeface="Times New Roman" pitchFamily="18" charset="0"/>
              </a:rPr>
              <a:t>2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 pitchFamily="18" charset="0"/>
              </a:rPr>
              <a:t>/L 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(cm) 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400" b="1" dirty="0" smtClean="0">
                <a:latin typeface="+mj-lt"/>
                <a:cs typeface="Times New Roman" pitchFamily="18" charset="0"/>
              </a:rPr>
              <a:t>Il représente la longueur de la colonne qui contient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 pitchFamily="18" charset="0"/>
              </a:rPr>
              <a:t>une fraction de soluté dans la zone située entre  L- </a:t>
            </a:r>
            <a:r>
              <a:rPr lang="el-GR" sz="1400" b="1" dirty="0" smtClean="0">
                <a:solidFill>
                  <a:srgbClr val="973B29"/>
                </a:solidFill>
                <a:latin typeface="+mj-lt"/>
                <a:cs typeface="Times New Roman" pitchFamily="18" charset="0"/>
              </a:rPr>
              <a:t>σ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 pitchFamily="18" charset="0"/>
              </a:rPr>
              <a:t> et L</a:t>
            </a:r>
            <a:r>
              <a:rPr lang="fr-FR" sz="1400" b="1" dirty="0" smtClean="0">
                <a:latin typeface="+mj-lt"/>
                <a:cs typeface="Times New Roman" pitchFamily="18" charset="0"/>
              </a:rPr>
              <a:t> (34%)</a:t>
            </a:r>
          </a:p>
          <a:p>
            <a:pPr algn="just">
              <a:buNone/>
            </a:pPr>
            <a:endParaRPr lang="fr-FR" sz="16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II-5  La sélectivité d’une colonne (</a:t>
            </a:r>
            <a:r>
              <a:rPr lang="el-GR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α</a:t>
            </a:r>
            <a:r>
              <a:rPr lang="fr-FR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  <a:r>
              <a:rPr lang="fr-FR" sz="2400" b="1" dirty="0" smtClean="0">
                <a:solidFill>
                  <a:srgbClr val="0000FF"/>
                </a:solidFill>
              </a:rPr>
              <a:t>  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27966" cy="5116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♥ </a:t>
            </a:r>
            <a:r>
              <a:rPr lang="fr-FR" sz="1400" b="1" dirty="0" smtClean="0">
                <a:latin typeface="+mj-lt"/>
              </a:rPr>
              <a:t>La sélectivité d’une colonne nommée (</a:t>
            </a:r>
            <a:r>
              <a:rPr lang="el-GR" sz="1400" b="1" dirty="0" smtClean="0">
                <a:latin typeface="+mj-lt"/>
                <a:cs typeface="Times New Roman"/>
              </a:rPr>
              <a:t>α</a:t>
            </a:r>
            <a:r>
              <a:rPr lang="fr-FR" sz="1400" b="1" dirty="0" smtClean="0">
                <a:latin typeface="+mj-lt"/>
                <a:cs typeface="Times New Roman"/>
              </a:rPr>
              <a:t> )  définie </a:t>
            </a:r>
            <a:r>
              <a:rPr lang="fr-FR" sz="1400" b="1" dirty="0" smtClean="0">
                <a:solidFill>
                  <a:srgbClr val="9A2684"/>
                </a:solidFill>
                <a:latin typeface="+mj-lt"/>
                <a:cs typeface="Times New Roman"/>
              </a:rPr>
              <a:t>la distance qui sépare les sommets de deux pics adjacents  </a:t>
            </a:r>
            <a:r>
              <a:rPr lang="fr-FR" sz="1400" b="1" dirty="0" smtClean="0">
                <a:latin typeface="+mj-lt"/>
                <a:cs typeface="Times New Roman"/>
              </a:rPr>
              <a:t>de temps de rétention t</a:t>
            </a:r>
            <a:r>
              <a:rPr lang="fr-FR" sz="1400" b="1" baseline="-25000" dirty="0" smtClean="0">
                <a:latin typeface="+mj-lt"/>
                <a:cs typeface="Times New Roman"/>
              </a:rPr>
              <a:t>R1</a:t>
            </a:r>
            <a:r>
              <a:rPr lang="fr-FR" sz="1400" b="1" dirty="0" smtClean="0">
                <a:latin typeface="+mj-lt"/>
                <a:cs typeface="Times New Roman"/>
              </a:rPr>
              <a:t> et t</a:t>
            </a:r>
            <a:r>
              <a:rPr lang="fr-FR" sz="1400" b="1" baseline="-25000" dirty="0" smtClean="0">
                <a:latin typeface="+mj-lt"/>
                <a:cs typeface="Times New Roman"/>
              </a:rPr>
              <a:t>R2</a:t>
            </a:r>
            <a:r>
              <a:rPr lang="fr-FR" sz="1400" b="1" dirty="0" smtClean="0">
                <a:latin typeface="+mj-lt"/>
                <a:cs typeface="Times New Roman"/>
              </a:rPr>
              <a:t> . Elle indique la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séparabilité ou non </a:t>
            </a:r>
            <a:r>
              <a:rPr lang="fr-FR" sz="1400" b="1" dirty="0" smtClean="0">
                <a:latin typeface="+mj-lt"/>
                <a:cs typeface="Times New Roman"/>
              </a:rPr>
              <a:t>des solutés (une autre façon de mesure de l’efficacité d’une colonne) </a:t>
            </a:r>
          </a:p>
          <a:p>
            <a:pPr>
              <a:buNone/>
            </a:pPr>
            <a:endParaRPr lang="fr-FR" sz="14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	</a:t>
            </a:r>
            <a:r>
              <a:rPr lang="el-GR" sz="1400" b="1" dirty="0" smtClean="0">
                <a:latin typeface="+mj-lt"/>
                <a:cs typeface="Times New Roman"/>
              </a:rPr>
              <a:t>α</a:t>
            </a:r>
            <a:r>
              <a:rPr lang="fr-FR" sz="1400" b="1" dirty="0" smtClean="0">
                <a:latin typeface="+mj-lt"/>
                <a:cs typeface="Times New Roman"/>
              </a:rPr>
              <a:t> =(t</a:t>
            </a:r>
            <a:r>
              <a:rPr lang="fr-FR" sz="1400" b="1" baseline="-25000" dirty="0" smtClean="0">
                <a:latin typeface="+mj-lt"/>
                <a:cs typeface="Times New Roman"/>
              </a:rPr>
              <a:t>R2 </a:t>
            </a:r>
            <a:r>
              <a:rPr lang="fr-FR" sz="1400" b="1" dirty="0" smtClean="0">
                <a:latin typeface="+mj-lt"/>
                <a:cs typeface="Times New Roman"/>
              </a:rPr>
              <a:t>– </a:t>
            </a:r>
            <a:r>
              <a:rPr lang="fr-FR" sz="1400" b="1" dirty="0" err="1" smtClean="0">
                <a:latin typeface="+mj-lt"/>
                <a:cs typeface="Times New Roman"/>
              </a:rPr>
              <a:t>t</a:t>
            </a:r>
            <a:r>
              <a:rPr lang="fr-FR" sz="1400" b="1" baseline="-25000" dirty="0" err="1" smtClean="0">
                <a:latin typeface="+mj-lt"/>
                <a:cs typeface="Times New Roman"/>
              </a:rPr>
              <a:t>M</a:t>
            </a:r>
            <a:r>
              <a:rPr lang="fr-FR" sz="1400" b="1" dirty="0" smtClean="0">
                <a:latin typeface="+mj-lt"/>
                <a:cs typeface="Times New Roman"/>
              </a:rPr>
              <a:t>)/(t</a:t>
            </a:r>
            <a:r>
              <a:rPr lang="fr-FR" sz="1400" b="1" baseline="-25000" dirty="0" smtClean="0">
                <a:latin typeface="+mj-lt"/>
                <a:cs typeface="Times New Roman"/>
              </a:rPr>
              <a:t>R1</a:t>
            </a:r>
            <a:r>
              <a:rPr lang="fr-FR" sz="1400" b="1" dirty="0" smtClean="0">
                <a:latin typeface="+mj-lt"/>
                <a:cs typeface="Times New Roman"/>
              </a:rPr>
              <a:t> –</a:t>
            </a:r>
            <a:r>
              <a:rPr lang="fr-FR" sz="1400" b="1" dirty="0" err="1" smtClean="0">
                <a:latin typeface="+mj-lt"/>
                <a:cs typeface="Times New Roman"/>
              </a:rPr>
              <a:t>t</a:t>
            </a:r>
            <a:r>
              <a:rPr lang="fr-FR" sz="1400" b="1" baseline="-25000" dirty="0" err="1" smtClean="0">
                <a:latin typeface="+mj-lt"/>
                <a:cs typeface="Times New Roman"/>
              </a:rPr>
              <a:t>M</a:t>
            </a:r>
            <a:r>
              <a:rPr lang="fr-FR" sz="1400" b="1" dirty="0" smtClean="0">
                <a:latin typeface="+mj-lt"/>
                <a:cs typeface="Times New Roman"/>
              </a:rPr>
              <a:t>) = t</a:t>
            </a:r>
            <a:r>
              <a:rPr lang="fr-FR" sz="1400" b="1" baseline="-25000" dirty="0" smtClean="0">
                <a:latin typeface="+mj-lt"/>
                <a:cs typeface="Times New Roman"/>
              </a:rPr>
              <a:t>S2</a:t>
            </a:r>
            <a:r>
              <a:rPr lang="fr-FR" sz="1400" b="1" dirty="0" smtClean="0">
                <a:latin typeface="+mj-lt"/>
                <a:cs typeface="Times New Roman"/>
              </a:rPr>
              <a:t>/t</a:t>
            </a:r>
            <a:r>
              <a:rPr lang="fr-FR" sz="1400" b="1" baseline="-25000" dirty="0" smtClean="0">
                <a:latin typeface="+mj-lt"/>
                <a:cs typeface="Times New Roman"/>
              </a:rPr>
              <a:t>S1</a:t>
            </a:r>
            <a:r>
              <a:rPr lang="fr-FR" sz="1400" b="1" dirty="0" smtClean="0">
                <a:latin typeface="+mj-lt"/>
                <a:cs typeface="Times New Roman"/>
              </a:rPr>
              <a:t> =  k’</a:t>
            </a:r>
            <a:r>
              <a:rPr lang="fr-FR" sz="1400" b="1" baseline="-25000" dirty="0" smtClean="0">
                <a:latin typeface="+mj-lt"/>
                <a:cs typeface="Times New Roman"/>
              </a:rPr>
              <a:t>2</a:t>
            </a:r>
            <a:r>
              <a:rPr lang="fr-FR" sz="1400" b="1" dirty="0" smtClean="0">
                <a:latin typeface="+mj-lt"/>
                <a:cs typeface="Times New Roman"/>
              </a:rPr>
              <a:t>/k’</a:t>
            </a:r>
            <a:r>
              <a:rPr lang="fr-FR" sz="1400" b="1" baseline="-25000" dirty="0" smtClean="0">
                <a:latin typeface="+mj-lt"/>
                <a:cs typeface="Times New Roman"/>
              </a:rPr>
              <a:t>1 </a:t>
            </a:r>
            <a:r>
              <a:rPr lang="fr-FR" sz="1400" b="1" dirty="0" smtClean="0">
                <a:latin typeface="+mj-lt"/>
                <a:cs typeface="Times New Roman"/>
              </a:rPr>
              <a:t>=</a:t>
            </a:r>
            <a:r>
              <a:rPr lang="fr-FR" sz="1400" b="1" baseline="-25000" dirty="0" smtClean="0">
                <a:latin typeface="+mj-lt"/>
                <a:cs typeface="Times New Roman"/>
              </a:rPr>
              <a:t> </a:t>
            </a:r>
            <a:r>
              <a:rPr lang="fr-FR" sz="1400" b="1" dirty="0" smtClean="0">
                <a:latin typeface="+mj-lt"/>
                <a:cs typeface="Times New Roman"/>
              </a:rPr>
              <a:t>K</a:t>
            </a:r>
            <a:r>
              <a:rPr lang="fr-FR" sz="1400" b="1" baseline="-25000" dirty="0" smtClean="0">
                <a:latin typeface="+mj-lt"/>
                <a:cs typeface="Times New Roman"/>
              </a:rPr>
              <a:t>R(A)</a:t>
            </a:r>
            <a:r>
              <a:rPr lang="fr-FR" sz="1400" b="1" dirty="0" smtClean="0">
                <a:latin typeface="+mj-lt"/>
                <a:cs typeface="Times New Roman"/>
              </a:rPr>
              <a:t>/K</a:t>
            </a:r>
            <a:r>
              <a:rPr lang="fr-FR" sz="1400" b="1" baseline="-25000" dirty="0" smtClean="0">
                <a:latin typeface="+mj-lt"/>
                <a:cs typeface="Times New Roman"/>
              </a:rPr>
              <a:t>R(B) ;                </a:t>
            </a:r>
            <a:r>
              <a:rPr lang="fr-FR" sz="1400" b="1" dirty="0" err="1" smtClean="0">
                <a:latin typeface="+mj-lt"/>
                <a:cs typeface="Times New Roman"/>
              </a:rPr>
              <a:t>t</a:t>
            </a:r>
            <a:r>
              <a:rPr lang="fr-FR" sz="1400" b="1" baseline="-25000" dirty="0" err="1" smtClean="0">
                <a:latin typeface="+mj-lt"/>
                <a:cs typeface="Times New Roman"/>
              </a:rPr>
              <a:t>S</a:t>
            </a:r>
            <a:r>
              <a:rPr lang="fr-FR" sz="1400" b="1" baseline="-25000" dirty="0" smtClean="0">
                <a:latin typeface="+mj-lt"/>
                <a:cs typeface="Times New Roman"/>
              </a:rPr>
              <a:t>(A)</a:t>
            </a:r>
            <a:r>
              <a:rPr lang="fr-FR" sz="1400" b="1" dirty="0" smtClean="0">
                <a:latin typeface="+mj-lt"/>
                <a:cs typeface="Times New Roman"/>
              </a:rPr>
              <a:t>= t’</a:t>
            </a:r>
            <a:r>
              <a:rPr lang="fr-FR" sz="1400" b="1" baseline="-25000" dirty="0" smtClean="0">
                <a:latin typeface="+mj-lt"/>
                <a:cs typeface="Times New Roman"/>
              </a:rPr>
              <a:t>R(A)</a:t>
            </a:r>
            <a:r>
              <a:rPr lang="fr-FR" sz="1400" b="1" dirty="0" smtClean="0">
                <a:latin typeface="+mj-lt"/>
                <a:cs typeface="Times New Roman"/>
              </a:rPr>
              <a:t> et </a:t>
            </a:r>
            <a:r>
              <a:rPr lang="fr-FR" sz="1400" b="1" dirty="0" err="1" smtClean="0">
                <a:latin typeface="+mj-lt"/>
                <a:cs typeface="Times New Roman"/>
              </a:rPr>
              <a:t>t</a:t>
            </a:r>
            <a:r>
              <a:rPr lang="fr-FR" sz="1400" b="1" baseline="-25000" dirty="0" err="1" smtClean="0">
                <a:latin typeface="+mj-lt"/>
                <a:cs typeface="Times New Roman"/>
              </a:rPr>
              <a:t>S</a:t>
            </a:r>
            <a:r>
              <a:rPr lang="fr-FR" sz="1400" b="1" baseline="-25000" dirty="0" smtClean="0">
                <a:latin typeface="+mj-lt"/>
                <a:cs typeface="Times New Roman"/>
              </a:rPr>
              <a:t>(B)</a:t>
            </a:r>
            <a:r>
              <a:rPr lang="fr-FR" sz="1400" b="1" dirty="0" smtClean="0">
                <a:latin typeface="+mj-lt"/>
                <a:cs typeface="Times New Roman"/>
              </a:rPr>
              <a:t> = t’</a:t>
            </a:r>
            <a:r>
              <a:rPr lang="fr-FR" sz="1400" b="1" baseline="-25000" dirty="0" smtClean="0">
                <a:latin typeface="+mj-lt"/>
                <a:cs typeface="Times New Roman"/>
              </a:rPr>
              <a:t>R(B)</a:t>
            </a:r>
          </a:p>
          <a:p>
            <a:pPr>
              <a:buNone/>
            </a:pPr>
            <a:endParaRPr lang="fr-FR" sz="1400" b="1" baseline="-25000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♥  </a:t>
            </a:r>
            <a:r>
              <a:rPr lang="el-G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α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 &gt; 1</a:t>
            </a:r>
            <a:r>
              <a:rPr lang="fr-FR" sz="1400" b="1" dirty="0" smtClean="0">
                <a:latin typeface="+mj-lt"/>
                <a:cs typeface="Times New Roman"/>
              </a:rPr>
              <a:t>; car t</a:t>
            </a:r>
            <a:r>
              <a:rPr lang="fr-FR" sz="1400" b="1" baseline="-25000" dirty="0" smtClean="0">
                <a:latin typeface="+mj-lt"/>
                <a:cs typeface="Times New Roman"/>
              </a:rPr>
              <a:t>S2 </a:t>
            </a:r>
            <a:r>
              <a:rPr lang="fr-FR" sz="1400" b="1" dirty="0" smtClean="0">
                <a:latin typeface="+mj-lt"/>
                <a:cs typeface="Times New Roman"/>
              </a:rPr>
              <a:t>&gt; t</a:t>
            </a:r>
            <a:r>
              <a:rPr lang="fr-FR" sz="1400" b="1" baseline="-25000" dirty="0" smtClean="0">
                <a:latin typeface="+mj-lt"/>
                <a:cs typeface="Times New Roman"/>
              </a:rPr>
              <a:t>S1 </a:t>
            </a:r>
          </a:p>
          <a:p>
            <a:pPr>
              <a:buNone/>
            </a:pPr>
            <a:endParaRPr lang="fr-FR" sz="1400" b="1" baseline="-25000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♥ </a:t>
            </a:r>
            <a:r>
              <a:rPr lang="el-G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α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 ≥ 1,1 </a:t>
            </a:r>
            <a:r>
              <a:rPr lang="fr-FR" sz="1400" b="1" dirty="0" smtClean="0">
                <a:latin typeface="+mj-lt"/>
                <a:cs typeface="Times New Roman"/>
              </a:rPr>
              <a:t>;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 </a:t>
            </a:r>
            <a:r>
              <a:rPr lang="fr-FR" sz="1400" b="1" dirty="0" smtClean="0">
                <a:latin typeface="+mj-lt"/>
                <a:cs typeface="Times New Roman"/>
              </a:rPr>
              <a:t>indique, en général, </a:t>
            </a:r>
          </a:p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une bonne séparation </a:t>
            </a:r>
          </a:p>
          <a:p>
            <a:pPr>
              <a:buNone/>
            </a:pPr>
            <a:endParaRPr lang="fr-FR" sz="14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♥ Si </a:t>
            </a:r>
            <a:r>
              <a:rPr lang="el-G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α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 = 1</a:t>
            </a:r>
            <a:r>
              <a:rPr lang="fr-FR" sz="1400" b="1" dirty="0" smtClean="0">
                <a:latin typeface="+mj-lt"/>
                <a:cs typeface="Times New Roman"/>
              </a:rPr>
              <a:t>; ceci indique que </a:t>
            </a:r>
          </a:p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les structures des composés</a:t>
            </a:r>
          </a:p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 analysés sont très proches</a:t>
            </a:r>
          </a:p>
          <a:p>
            <a:pPr>
              <a:buNone/>
            </a:pPr>
            <a:endParaRPr lang="fr-FR" sz="14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♥ Si </a:t>
            </a:r>
            <a:r>
              <a:rPr lang="el-G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α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 &lt; 1</a:t>
            </a:r>
            <a:r>
              <a:rPr lang="fr-FR" sz="1400" b="1" dirty="0" smtClean="0">
                <a:latin typeface="+mj-lt"/>
                <a:cs typeface="Times New Roman"/>
              </a:rPr>
              <a:t>; il faut changer</a:t>
            </a:r>
          </a:p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 l’éluant ou la phase stationnaire</a:t>
            </a:r>
          </a:p>
          <a:p>
            <a:pPr>
              <a:buNone/>
            </a:pPr>
            <a:endParaRPr lang="fr-FR" sz="1400" b="1" dirty="0" smtClean="0">
              <a:latin typeface="+mj-lt"/>
              <a:cs typeface="Times New Roman"/>
            </a:endParaRPr>
          </a:p>
          <a:p>
            <a:pPr>
              <a:buNone/>
            </a:pPr>
            <a:endParaRPr lang="fr-FR" sz="14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400" b="1" dirty="0" smtClean="0">
                <a:latin typeface="+mj-lt"/>
                <a:cs typeface="Times New Roman"/>
              </a:rPr>
              <a:t>♥ </a:t>
            </a:r>
            <a:r>
              <a:rPr lang="el-G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α</a:t>
            </a:r>
            <a:r>
              <a:rPr lang="fr-FR" sz="1400" b="1" dirty="0" smtClean="0">
                <a:latin typeface="+mj-lt"/>
                <a:cs typeface="Times New Roman"/>
              </a:rPr>
              <a:t> est </a:t>
            </a:r>
            <a:r>
              <a:rPr lang="fr-FR" sz="1400" b="1" dirty="0" smtClean="0">
                <a:solidFill>
                  <a:srgbClr val="973B29"/>
                </a:solidFill>
                <a:latin typeface="+mj-lt"/>
                <a:cs typeface="Times New Roman"/>
              </a:rPr>
              <a:t>indépendante</a:t>
            </a:r>
            <a:r>
              <a:rPr lang="fr-FR" sz="1400" b="1" dirty="0" smtClean="0">
                <a:latin typeface="+mj-lt"/>
                <a:cs typeface="Times New Roman"/>
              </a:rPr>
              <a:t> de l’efficacité (N) de la colonne et de la largeur (</a:t>
            </a:r>
            <a:r>
              <a:rPr lang="el-GR" sz="1400" b="1" dirty="0" smtClean="0">
                <a:latin typeface="+mj-lt"/>
                <a:cs typeface="Times New Roman"/>
              </a:rPr>
              <a:t>ω</a:t>
            </a:r>
            <a:r>
              <a:rPr lang="fr-FR" sz="1400" b="1" dirty="0" smtClean="0">
                <a:latin typeface="+mj-lt"/>
                <a:cs typeface="Times New Roman"/>
              </a:rPr>
              <a:t>) du pic</a:t>
            </a:r>
          </a:p>
          <a:p>
            <a:pPr>
              <a:buNone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fr-FR" sz="1600" b="1" dirty="0" smtClean="0">
              <a:cs typeface="Times New Roman"/>
            </a:endParaRPr>
          </a:p>
          <a:p>
            <a:pPr>
              <a:buNone/>
            </a:pPr>
            <a:endParaRPr lang="fr-FR" sz="1600" b="1" dirty="0" smtClean="0">
              <a:cs typeface="Times New Roman"/>
            </a:endParaRPr>
          </a:p>
          <a:p>
            <a:pPr>
              <a:buNone/>
            </a:pPr>
            <a:endParaRPr lang="fr-FR" sz="1600" b="1" dirty="0" smtClean="0">
              <a:cs typeface="Times New Roman"/>
            </a:endParaRP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>
              <a:buNone/>
            </a:pPr>
            <a:endParaRPr lang="fr-FR" sz="1600" b="1" dirty="0">
              <a:latin typeface="+mj-lt"/>
            </a:endParaRPr>
          </a:p>
        </p:txBody>
      </p:sp>
      <p:pic>
        <p:nvPicPr>
          <p:cNvPr id="5" name="Picture 5" descr="Selectivity"/>
          <p:cNvPicPr>
            <a:picLocks noChangeAspect="1" noChangeArrowheads="1"/>
          </p:cNvPicPr>
          <p:nvPr/>
        </p:nvPicPr>
        <p:blipFill>
          <a:blip r:embed="rId2"/>
          <a:srcRect t="12022" b="12022"/>
          <a:stretch>
            <a:fillRect/>
          </a:stretch>
        </p:blipFill>
        <p:spPr bwMode="auto">
          <a:xfrm>
            <a:off x="3428992" y="3000373"/>
            <a:ext cx="5500726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 rot="10800000" flipV="1">
            <a:off x="4786314" y="2714620"/>
            <a:ext cx="1071570" cy="100013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 flipV="1">
            <a:off x="5786446" y="2786058"/>
            <a:ext cx="1428760" cy="42862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000760" y="2786058"/>
            <a:ext cx="1714512" cy="128588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16200000" flipH="1">
            <a:off x="7108049" y="2893215"/>
            <a:ext cx="857256" cy="642942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La sélectivité et l’équilibre thermodynamique</a:t>
            </a: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fr-FR" altLang="fr-FR" sz="2000" b="1" dirty="0" smtClean="0">
              <a:solidFill>
                <a:srgbClr val="FF33CC"/>
              </a:solidFill>
              <a:sym typeface="Symbol" pitchFamily="18" charset="2"/>
            </a:endParaRPr>
          </a:p>
          <a:p>
            <a:pPr>
              <a:buNone/>
            </a:pPr>
            <a:r>
              <a:rPr lang="fr-FR" altLang="fr-FR" sz="2000" b="1" dirty="0" smtClean="0">
                <a:solidFill>
                  <a:srgbClr val="FF33CC"/>
                </a:solidFill>
                <a:sym typeface="Symbol" pitchFamily="18" charset="2"/>
              </a:rPr>
              <a:t></a:t>
            </a:r>
            <a:r>
              <a:rPr lang="fr-FR" altLang="fr-FR" sz="2000" b="1" dirty="0" smtClean="0">
                <a:sym typeface="Symbol" pitchFamily="18" charset="2"/>
              </a:rPr>
              <a:t> représente la capacité qu’à une colonne </a:t>
            </a:r>
            <a:r>
              <a:rPr lang="fr-FR" altLang="fr-FR" sz="2000" b="1" dirty="0" smtClean="0">
                <a:solidFill>
                  <a:srgbClr val="FF33CC"/>
                </a:solidFill>
                <a:sym typeface="Symbol" pitchFamily="18" charset="2"/>
              </a:rPr>
              <a:t>à séparer chimiquement</a:t>
            </a:r>
            <a:r>
              <a:rPr lang="fr-FR" altLang="fr-FR" sz="2000" b="1" dirty="0" smtClean="0">
                <a:sym typeface="Symbol" pitchFamily="18" charset="2"/>
              </a:rPr>
              <a:t> deux composés </a:t>
            </a:r>
          </a:p>
          <a:p>
            <a:pPr>
              <a:buNone/>
            </a:pPr>
            <a:endParaRPr lang="fr-FR" sz="20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FR" sz="2000" dirty="0" smtClean="0">
                <a:latin typeface="Times New Roman"/>
                <a:cs typeface="Times New Roman"/>
              </a:rPr>
              <a:t>● </a:t>
            </a:r>
            <a:r>
              <a:rPr lang="fr-FR" sz="1800" b="1" dirty="0" smtClean="0">
                <a:latin typeface="+mj-lt"/>
                <a:cs typeface="Times New Roman"/>
              </a:rPr>
              <a:t>A l'équilibre thermodynamique : A/</a:t>
            </a:r>
            <a:r>
              <a:rPr lang="fr-FR" sz="1800" b="1" baseline="-25000" dirty="0" err="1" smtClean="0">
                <a:latin typeface="+mj-lt"/>
                <a:cs typeface="Times New Roman"/>
              </a:rPr>
              <a:t>pM</a:t>
            </a:r>
            <a:r>
              <a:rPr lang="fr-FR" sz="1800" b="1" dirty="0" smtClean="0">
                <a:latin typeface="+mj-lt"/>
                <a:cs typeface="Times New Roman"/>
              </a:rPr>
              <a:t>                     A/</a:t>
            </a:r>
            <a:r>
              <a:rPr lang="fr-FR" sz="1800" b="1" baseline="-25000" dirty="0" err="1" smtClean="0">
                <a:latin typeface="+mj-lt"/>
                <a:cs typeface="Times New Roman"/>
              </a:rPr>
              <a:t>pS</a:t>
            </a:r>
            <a:r>
              <a:rPr lang="fr-FR" sz="1800" b="1" baseline="-25000" dirty="0" smtClean="0">
                <a:latin typeface="+mj-lt"/>
                <a:cs typeface="Times New Roman"/>
              </a:rPr>
              <a:t> </a:t>
            </a:r>
          </a:p>
          <a:p>
            <a:pPr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800" b="1" dirty="0" smtClean="0">
                <a:latin typeface="+mj-lt"/>
                <a:cs typeface="Times New Roman"/>
              </a:rPr>
              <a:t>∆G° = -RT.Log(K) = -RT.Log(Cs/Cm) </a:t>
            </a:r>
          </a:p>
          <a:p>
            <a:pPr>
              <a:buClr>
                <a:schemeClr val="tx1"/>
              </a:buClr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FF33CC"/>
                </a:solidFill>
                <a:latin typeface="+mj-lt"/>
                <a:cs typeface="Times New Roman"/>
              </a:rPr>
              <a:t>∆(∆G°) = (∆G°)</a:t>
            </a:r>
            <a:r>
              <a:rPr lang="fr-FR" sz="1800" b="1" baseline="-25000" dirty="0" smtClean="0">
                <a:solidFill>
                  <a:srgbClr val="FF33CC"/>
                </a:solidFill>
                <a:latin typeface="+mj-lt"/>
                <a:cs typeface="Times New Roman"/>
              </a:rPr>
              <a:t>2</a:t>
            </a:r>
            <a:r>
              <a:rPr lang="fr-FR" sz="1800" b="1" dirty="0" smtClean="0">
                <a:solidFill>
                  <a:srgbClr val="FF33CC"/>
                </a:solidFill>
                <a:latin typeface="+mj-lt"/>
                <a:cs typeface="Times New Roman"/>
              </a:rPr>
              <a:t> – (∆G°)</a:t>
            </a:r>
            <a:r>
              <a:rPr lang="fr-FR" sz="1800" b="1" baseline="-25000" dirty="0" smtClean="0">
                <a:solidFill>
                  <a:srgbClr val="FF33CC"/>
                </a:solidFill>
                <a:latin typeface="+mj-lt"/>
                <a:cs typeface="Times New Roman"/>
              </a:rPr>
              <a:t>1</a:t>
            </a:r>
            <a:r>
              <a:rPr lang="fr-FR" sz="1800" b="1" dirty="0" smtClean="0">
                <a:solidFill>
                  <a:srgbClr val="FF33CC"/>
                </a:solidFill>
                <a:latin typeface="+mj-lt"/>
                <a:cs typeface="Times New Roman"/>
              </a:rPr>
              <a:t> = -RT.Log(</a:t>
            </a:r>
            <a:r>
              <a:rPr lang="el-GR" sz="1800" b="1" dirty="0" smtClean="0">
                <a:solidFill>
                  <a:srgbClr val="FF33CC"/>
                </a:solidFill>
                <a:latin typeface="+mj-lt"/>
                <a:cs typeface="Times New Roman"/>
              </a:rPr>
              <a:t>α</a:t>
            </a:r>
            <a:r>
              <a:rPr lang="fr-FR" sz="1800" b="1" dirty="0" smtClean="0">
                <a:solidFill>
                  <a:srgbClr val="FF33CC"/>
                </a:solidFill>
                <a:latin typeface="+mj-lt"/>
                <a:cs typeface="Times New Roman"/>
              </a:rPr>
              <a:t>)</a:t>
            </a:r>
            <a:endParaRPr lang="fr-FR" sz="1800" b="1" dirty="0">
              <a:solidFill>
                <a:srgbClr val="FF33CC"/>
              </a:solidFill>
              <a:latin typeface="+mj-lt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286380" y="3571876"/>
            <a:ext cx="928694" cy="1588"/>
          </a:xfrm>
          <a:prstGeom prst="straightConnector1">
            <a:avLst/>
          </a:prstGeom>
          <a:ln w="28575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II-6  La résolution d’une colonne (</a:t>
            </a:r>
            <a:r>
              <a:rPr lang="fr-FR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Rs ou R)</a:t>
            </a:r>
            <a:r>
              <a:rPr lang="fr-FR" sz="2000" b="1" dirty="0" smtClean="0">
                <a:solidFill>
                  <a:srgbClr val="0000FF"/>
                </a:solidFill>
              </a:rPr>
              <a:t>  </a:t>
            </a:r>
            <a:br>
              <a:rPr lang="fr-FR" sz="2000" b="1" dirty="0" smtClean="0">
                <a:solidFill>
                  <a:srgbClr val="0000FF"/>
                </a:solidFill>
              </a:rPr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600" b="1" dirty="0" smtClean="0">
                <a:latin typeface="+mj-lt"/>
                <a:cs typeface="Times New Roman"/>
              </a:rPr>
              <a:t>♦ Le facteur de résolution </a:t>
            </a:r>
            <a:r>
              <a:rPr lang="fr-FR" sz="1600" b="1" dirty="0" smtClean="0">
                <a:solidFill>
                  <a:srgbClr val="FF33CC"/>
                </a:solidFill>
                <a:latin typeface="+mj-lt"/>
                <a:cs typeface="Times New Roman"/>
              </a:rPr>
              <a:t>R</a:t>
            </a:r>
            <a:r>
              <a:rPr lang="fr-FR" sz="1600" b="1" baseline="-25000" dirty="0" smtClean="0">
                <a:solidFill>
                  <a:srgbClr val="FF33CC"/>
                </a:solidFill>
                <a:latin typeface="+mj-lt"/>
                <a:cs typeface="Times New Roman"/>
              </a:rPr>
              <a:t>S</a:t>
            </a:r>
            <a:r>
              <a:rPr lang="fr-FR" sz="1600" b="1" dirty="0" smtClean="0">
                <a:latin typeface="+mj-lt"/>
                <a:cs typeface="Times New Roman"/>
              </a:rPr>
              <a:t> traduit numériquement </a:t>
            </a:r>
            <a:r>
              <a:rPr lang="fr-FR" sz="1600" b="1" dirty="0" smtClean="0">
                <a:solidFill>
                  <a:srgbClr val="FF33CC"/>
                </a:solidFill>
                <a:latin typeface="+mj-lt"/>
                <a:cs typeface="Times New Roman"/>
              </a:rPr>
              <a:t>la qualité de séparation </a:t>
            </a:r>
            <a:r>
              <a:rPr lang="fr-FR" sz="1600" b="1" dirty="0" smtClean="0">
                <a:latin typeface="+mj-lt"/>
                <a:cs typeface="Times New Roman"/>
              </a:rPr>
              <a:t>entre deux pics : </a:t>
            </a:r>
          </a:p>
          <a:p>
            <a:pPr>
              <a:buNone/>
            </a:pPr>
            <a:endParaRPr lang="fr-FR" sz="1600" dirty="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FR" sz="1600" dirty="0" smtClean="0">
                <a:latin typeface="Times New Roman"/>
                <a:cs typeface="Times New Roman"/>
              </a:rPr>
              <a:t> 	</a:t>
            </a:r>
            <a:r>
              <a:rPr lang="fr-FR" sz="2000" b="1" dirty="0" smtClean="0">
                <a:solidFill>
                  <a:srgbClr val="9A2684"/>
                </a:solidFill>
                <a:latin typeface="+mj-lt"/>
                <a:cs typeface="Times New Roman"/>
              </a:rPr>
              <a:t>R=R</a:t>
            </a:r>
            <a:r>
              <a:rPr lang="fr-FR" sz="20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S </a:t>
            </a:r>
            <a:r>
              <a:rPr lang="fr-FR" sz="2000" b="1" dirty="0" smtClean="0">
                <a:solidFill>
                  <a:srgbClr val="9A2684"/>
                </a:solidFill>
                <a:latin typeface="+mj-lt"/>
                <a:cs typeface="Times New Roman"/>
              </a:rPr>
              <a:t>=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 2(T</a:t>
            </a:r>
            <a:r>
              <a:rPr lang="fr-FR" sz="18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R2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 – T</a:t>
            </a:r>
            <a:r>
              <a:rPr lang="fr-FR" sz="18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R1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)/(</a:t>
            </a:r>
            <a:r>
              <a:rPr lang="el-G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ω</a:t>
            </a:r>
            <a:r>
              <a:rPr lang="fr-FR" sz="18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2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 + </a:t>
            </a:r>
            <a:r>
              <a:rPr lang="el-G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ω</a:t>
            </a:r>
            <a:r>
              <a:rPr lang="fr-FR" sz="18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1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) = 2(T</a:t>
            </a:r>
            <a:r>
              <a:rPr lang="fr-FR" sz="18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S2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 – T</a:t>
            </a:r>
            <a:r>
              <a:rPr lang="fr-FR" sz="18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S1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)/(</a:t>
            </a:r>
            <a:r>
              <a:rPr lang="el-G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ω</a:t>
            </a:r>
            <a:r>
              <a:rPr lang="fr-FR" sz="18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2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 + </a:t>
            </a:r>
            <a:r>
              <a:rPr lang="el-G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ω</a:t>
            </a:r>
            <a:r>
              <a:rPr lang="fr-FR" sz="1800" b="1" baseline="-25000" dirty="0" smtClean="0">
                <a:solidFill>
                  <a:srgbClr val="9A2684"/>
                </a:solidFill>
                <a:latin typeface="+mj-lt"/>
                <a:cs typeface="Times New Roman"/>
              </a:rPr>
              <a:t>1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)</a:t>
            </a:r>
          </a:p>
          <a:p>
            <a:pPr>
              <a:buNone/>
            </a:pPr>
            <a:endParaRPr lang="fr-FR" sz="1800" b="1" dirty="0" smtClean="0">
              <a:solidFill>
                <a:srgbClr val="9A2684"/>
              </a:solidFill>
              <a:latin typeface="+mj-lt"/>
              <a:cs typeface="Times New Roman"/>
            </a:endParaRPr>
          </a:p>
          <a:p>
            <a:pPr>
              <a:buNone/>
            </a:pPr>
            <a:r>
              <a:rPr lang="el-GR" sz="1600" b="1" dirty="0" smtClean="0">
                <a:solidFill>
                  <a:srgbClr val="FF33CC"/>
                </a:solidFill>
                <a:latin typeface="+mj-lt"/>
                <a:cs typeface="Times New Roman"/>
              </a:rPr>
              <a:t>ω</a:t>
            </a:r>
            <a:r>
              <a:rPr lang="fr-FR" sz="1600" b="1" dirty="0" smtClean="0">
                <a:latin typeface="+mj-lt"/>
                <a:cs typeface="Times New Roman"/>
              </a:rPr>
              <a:t> = largeur du pic à la base </a:t>
            </a:r>
          </a:p>
          <a:p>
            <a:pPr>
              <a:buNone/>
            </a:pPr>
            <a:endParaRPr lang="fr-FR" sz="1600" b="1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357290" y="235743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29066"/>
            <a:ext cx="734553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28600" y="228601"/>
            <a:ext cx="87661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1600" dirty="0"/>
              <a:t>	</a:t>
            </a:r>
            <a:r>
              <a:rPr lang="en-US" sz="1600" u="sng" dirty="0">
                <a:solidFill>
                  <a:srgbClr val="CC3300"/>
                </a:solidFill>
              </a:rPr>
              <a:t>resolution</a:t>
            </a:r>
            <a:r>
              <a:rPr lang="en-US" sz="1600" u="sng" dirty="0">
                <a:solidFill>
                  <a:srgbClr val="000099"/>
                </a:solidFill>
              </a:rPr>
              <a:t> </a:t>
            </a:r>
            <a:r>
              <a:rPr lang="en-US" sz="1600" u="sng" dirty="0">
                <a:solidFill>
                  <a:srgbClr val="CC3300"/>
                </a:solidFill>
              </a:rPr>
              <a:t>(</a:t>
            </a:r>
            <a:r>
              <a:rPr lang="en-US" sz="1600" i="1" u="sng" dirty="0">
                <a:solidFill>
                  <a:srgbClr val="CC3300"/>
                </a:solidFill>
              </a:rPr>
              <a:t>R</a:t>
            </a:r>
            <a:r>
              <a:rPr lang="en-US" sz="1600" i="1" u="sng" baseline="-25000" dirty="0">
                <a:solidFill>
                  <a:srgbClr val="CC3300"/>
                </a:solidFill>
              </a:rPr>
              <a:t>S</a:t>
            </a:r>
            <a:r>
              <a:rPr lang="en-US" sz="1600" u="sng" dirty="0">
                <a:solidFill>
                  <a:srgbClr val="CC3300"/>
                </a:solidFill>
              </a:rPr>
              <a:t>)</a:t>
            </a:r>
            <a:r>
              <a:rPr lang="en-US" sz="1600" dirty="0">
                <a:solidFill>
                  <a:srgbClr val="000099"/>
                </a:solidFill>
              </a:rPr>
              <a:t> – </a:t>
            </a:r>
            <a:r>
              <a:rPr lang="en-US" sz="1600" dirty="0"/>
              <a:t>resolution between two peaks is a second measure of how well two peaks are separated:</a:t>
            </a:r>
          </a:p>
          <a:p>
            <a:pPr marL="457200" indent="-457200" algn="just"/>
            <a:r>
              <a:rPr lang="en-US" sz="1600" dirty="0"/>
              <a:t>				</a:t>
            </a:r>
          </a:p>
          <a:p>
            <a:pPr marL="457200" indent="-457200" algn="just"/>
            <a:r>
              <a:rPr lang="en-US" sz="1600" dirty="0"/>
              <a:t>					</a:t>
            </a:r>
            <a:r>
              <a:rPr lang="en-US" sz="1600" dirty="0" smtClean="0"/>
              <a:t>                  R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  </a:t>
            </a:r>
            <a:endParaRPr lang="en-US" sz="1600" dirty="0"/>
          </a:p>
          <a:p>
            <a:pPr marL="457200" indent="-457200" algn="just"/>
            <a:r>
              <a:rPr lang="en-US" sz="1600" dirty="0"/>
              <a:t>				</a:t>
            </a:r>
          </a:p>
          <a:p>
            <a:pPr marL="457200" indent="-457200" algn="just"/>
            <a:r>
              <a:rPr lang="en-US" sz="1600" dirty="0"/>
              <a:t>				</a:t>
            </a:r>
            <a:r>
              <a:rPr lang="en-US" sz="1600" dirty="0" smtClean="0"/>
              <a:t>	where</a:t>
            </a:r>
            <a:r>
              <a:rPr lang="en-US" sz="1600" dirty="0"/>
              <a:t>:</a:t>
            </a:r>
          </a:p>
          <a:p>
            <a:pPr marL="457200" indent="-457200" algn="just"/>
            <a:r>
              <a:rPr lang="en-US" sz="1600" dirty="0"/>
              <a:t>				</a:t>
            </a: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000099"/>
                </a:solidFill>
              </a:rPr>
              <a:t>t</a:t>
            </a:r>
            <a:r>
              <a:rPr lang="en-US" sz="1600" baseline="-25000" dirty="0" smtClean="0">
                <a:solidFill>
                  <a:srgbClr val="000099"/>
                </a:solidFill>
              </a:rPr>
              <a:t>r1</a:t>
            </a:r>
            <a:r>
              <a:rPr lang="en-US" sz="1600" dirty="0">
                <a:solidFill>
                  <a:srgbClr val="000099"/>
                </a:solidFill>
              </a:rPr>
              <a:t>, W</a:t>
            </a:r>
            <a:r>
              <a:rPr lang="en-US" sz="1600" baseline="-25000" dirty="0">
                <a:solidFill>
                  <a:srgbClr val="000099"/>
                </a:solidFill>
              </a:rPr>
              <a:t>b1</a:t>
            </a:r>
            <a:r>
              <a:rPr lang="en-US" sz="1600" dirty="0">
                <a:solidFill>
                  <a:srgbClr val="000099"/>
                </a:solidFill>
              </a:rPr>
              <a:t> = retention time and baseline width for the 					    	first eluting peak</a:t>
            </a:r>
          </a:p>
          <a:p>
            <a:pPr marL="457200" indent="-457200" algn="just"/>
            <a:r>
              <a:rPr lang="en-US" sz="1600" dirty="0">
                <a:solidFill>
                  <a:srgbClr val="000099"/>
                </a:solidFill>
              </a:rPr>
              <a:t>				</a:t>
            </a:r>
            <a:r>
              <a:rPr lang="en-US" sz="1600" dirty="0" smtClean="0">
                <a:solidFill>
                  <a:srgbClr val="000099"/>
                </a:solidFill>
              </a:rPr>
              <a:t>	t</a:t>
            </a:r>
            <a:r>
              <a:rPr lang="en-US" sz="1600" baseline="-25000" dirty="0" smtClean="0">
                <a:solidFill>
                  <a:srgbClr val="000099"/>
                </a:solidFill>
              </a:rPr>
              <a:t>r2</a:t>
            </a:r>
            <a:r>
              <a:rPr lang="en-US" sz="1600" dirty="0">
                <a:solidFill>
                  <a:srgbClr val="000099"/>
                </a:solidFill>
              </a:rPr>
              <a:t>, W</a:t>
            </a:r>
            <a:r>
              <a:rPr lang="en-US" sz="1600" baseline="-25000" dirty="0">
                <a:solidFill>
                  <a:srgbClr val="000099"/>
                </a:solidFill>
              </a:rPr>
              <a:t>b2</a:t>
            </a:r>
            <a:r>
              <a:rPr lang="en-US" sz="1600" dirty="0">
                <a:solidFill>
                  <a:srgbClr val="000099"/>
                </a:solidFill>
              </a:rPr>
              <a:t> = retention time and baseline width for the 					    	second eluting peak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572132" y="642918"/>
            <a:ext cx="835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r2</a:t>
            </a:r>
            <a:r>
              <a:rPr lang="en-US" dirty="0"/>
              <a:t> – t</a:t>
            </a:r>
            <a:r>
              <a:rPr lang="en-US" baseline="-25000" dirty="0"/>
              <a:t>r1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5143504" y="1214422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(W</a:t>
            </a:r>
            <a:r>
              <a:rPr lang="en-US" baseline="-25000" dirty="0"/>
              <a:t>b2</a:t>
            </a:r>
            <a:r>
              <a:rPr lang="en-US" dirty="0"/>
              <a:t> + W</a:t>
            </a:r>
            <a:r>
              <a:rPr lang="en-US" baseline="-25000" dirty="0"/>
              <a:t>b1</a:t>
            </a:r>
            <a:r>
              <a:rPr lang="en-US" dirty="0"/>
              <a:t>)/2</a:t>
            </a:r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5286380" y="1142984"/>
            <a:ext cx="1495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5349875" y="3313113"/>
            <a:ext cx="33861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C3300"/>
                </a:solidFill>
              </a:rPr>
              <a:t>R</a:t>
            </a:r>
            <a:r>
              <a:rPr lang="en-US" sz="1600" baseline="-25000">
                <a:solidFill>
                  <a:srgbClr val="CC3300"/>
                </a:solidFill>
              </a:rPr>
              <a:t>s</a:t>
            </a:r>
            <a:r>
              <a:rPr lang="en-US" sz="1600">
                <a:solidFill>
                  <a:srgbClr val="CC3300"/>
                </a:solidFill>
              </a:rPr>
              <a:t> is preferred over </a:t>
            </a:r>
            <a:r>
              <a:rPr lang="en-US" sz="1600">
                <a:solidFill>
                  <a:srgbClr val="CC3300"/>
                </a:solidFill>
                <a:latin typeface="Symbol" pitchFamily="18" charset="2"/>
              </a:rPr>
              <a:t>a</a:t>
            </a:r>
            <a:r>
              <a:rPr lang="en-US" sz="1600">
                <a:solidFill>
                  <a:srgbClr val="CC3300"/>
                </a:solidFill>
              </a:rPr>
              <a:t> since both retention (t</a:t>
            </a:r>
            <a:r>
              <a:rPr lang="en-US" sz="1600" baseline="-25000">
                <a:solidFill>
                  <a:srgbClr val="CC3300"/>
                </a:solidFill>
              </a:rPr>
              <a:t>r</a:t>
            </a:r>
            <a:r>
              <a:rPr lang="en-US" sz="1600">
                <a:solidFill>
                  <a:srgbClr val="CC3300"/>
                </a:solidFill>
              </a:rPr>
              <a:t>) and column efficiency (W</a:t>
            </a:r>
            <a:r>
              <a:rPr lang="en-US" sz="1600" baseline="-25000">
                <a:solidFill>
                  <a:srgbClr val="CC3300"/>
                </a:solidFill>
              </a:rPr>
              <a:t>b</a:t>
            </a:r>
            <a:r>
              <a:rPr lang="en-US" sz="1600">
                <a:solidFill>
                  <a:srgbClr val="CC3300"/>
                </a:solidFill>
              </a:rPr>
              <a:t>) are considered in defining peak separation.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5427663" y="4864100"/>
            <a:ext cx="3386137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</a:t>
            </a:r>
            <a:r>
              <a:rPr lang="en-US" sz="1600" baseline="-25000"/>
              <a:t>s</a:t>
            </a:r>
            <a:r>
              <a:rPr lang="en-US" sz="1600"/>
              <a:t> </a:t>
            </a:r>
            <a:r>
              <a:rPr lang="en-US" b="1">
                <a:solidFill>
                  <a:srgbClr val="000099"/>
                </a:solidFill>
                <a:latin typeface="WP MathA" pitchFamily="2" charset="2"/>
              </a:rPr>
              <a:t>$</a:t>
            </a:r>
            <a:r>
              <a:rPr lang="en-US"/>
              <a:t> </a:t>
            </a:r>
            <a:r>
              <a:rPr lang="en-US" sz="1600"/>
              <a:t>1.5 represents </a:t>
            </a:r>
            <a:r>
              <a:rPr lang="en-US" sz="1600" i="1"/>
              <a:t>baseline resolution</a:t>
            </a:r>
            <a:r>
              <a:rPr lang="en-US" sz="1600"/>
              <a:t>, or complete separation of two neighboring solutes </a:t>
            </a:r>
            <a:r>
              <a:rPr lang="en-US" sz="1600">
                <a:sym typeface="Wingdings" pitchFamily="2" charset="2"/>
              </a:rPr>
              <a:t> ideal case.</a:t>
            </a:r>
          </a:p>
          <a:p>
            <a:endParaRPr lang="en-US" sz="1600">
              <a:sym typeface="Wingdings" pitchFamily="2" charset="2"/>
            </a:endParaRPr>
          </a:p>
          <a:p>
            <a:r>
              <a:rPr lang="en-US" sz="1600"/>
              <a:t>R</a:t>
            </a:r>
            <a:r>
              <a:rPr lang="en-US" sz="1600" baseline="-25000"/>
              <a:t>s</a:t>
            </a:r>
            <a:r>
              <a:rPr lang="en-US" sz="1600"/>
              <a:t> </a:t>
            </a:r>
            <a:r>
              <a:rPr lang="en-US" sz="1600" b="1">
                <a:solidFill>
                  <a:srgbClr val="000099"/>
                </a:solidFill>
                <a:latin typeface="WP MathA" pitchFamily="2" charset="2"/>
              </a:rPr>
              <a:t>$</a:t>
            </a:r>
            <a:r>
              <a:rPr lang="en-US" sz="1600"/>
              <a:t> 1.0 considered adequate for most separations.</a:t>
            </a:r>
            <a:endParaRPr lang="en-US" sz="1600" i="1"/>
          </a:p>
        </p:txBody>
      </p:sp>
      <p:pic>
        <p:nvPicPr>
          <p:cNvPr id="24584" name="Picture 10" descr="2612.jpg"/>
          <p:cNvPicPr>
            <a:picLocks noChangeAspect="1"/>
          </p:cNvPicPr>
          <p:nvPr/>
        </p:nvPicPr>
        <p:blipFill>
          <a:blip r:embed="rId2"/>
          <a:srcRect b="2007"/>
          <a:stretch>
            <a:fillRect/>
          </a:stretch>
        </p:blipFill>
        <p:spPr bwMode="auto">
          <a:xfrm>
            <a:off x="26988" y="2587625"/>
            <a:ext cx="483076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/>
            </a:r>
            <a:br>
              <a:rPr lang="fr-FR" sz="2400" b="1" dirty="0" smtClean="0">
                <a:solidFill>
                  <a:srgbClr val="0000FF"/>
                </a:solidFill>
              </a:rPr>
            </a:br>
            <a:r>
              <a:rPr lang="fr-FR" sz="2400" b="1" dirty="0" smtClean="0">
                <a:solidFill>
                  <a:srgbClr val="0000FF"/>
                </a:solidFill>
              </a:rPr>
              <a:t>La relation entre </a:t>
            </a:r>
            <a:r>
              <a:rPr lang="fr-FR" sz="24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Rs et N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503920" cy="5214974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endParaRPr lang="fr-FR" sz="1600" b="1" dirty="0" smtClean="0">
              <a:latin typeface="+mj-lt"/>
            </a:endParaRPr>
          </a:p>
          <a:p>
            <a:pPr>
              <a:buClrTx/>
              <a:buNone/>
            </a:pPr>
            <a:r>
              <a:rPr lang="fr-FR" sz="2200" b="1" dirty="0" smtClean="0">
                <a:latin typeface="+mj-lt"/>
              </a:rPr>
              <a:t>Dans le cas de deux pics </a:t>
            </a:r>
            <a:r>
              <a:rPr lang="fr-FR" sz="2200" b="1" dirty="0" smtClean="0">
                <a:solidFill>
                  <a:srgbClr val="9A2684"/>
                </a:solidFill>
                <a:latin typeface="+mj-lt"/>
              </a:rPr>
              <a:t>homologues </a:t>
            </a:r>
            <a:r>
              <a:rPr lang="fr-FR" sz="2200" b="1" dirty="0" smtClean="0">
                <a:latin typeface="+mj-lt"/>
              </a:rPr>
              <a:t>: </a:t>
            </a:r>
            <a:r>
              <a:rPr lang="el-GR" sz="2200" b="1" dirty="0" smtClean="0">
                <a:solidFill>
                  <a:srgbClr val="973B29"/>
                </a:solidFill>
                <a:latin typeface="+mj-lt"/>
              </a:rPr>
              <a:t>ω</a:t>
            </a:r>
            <a:r>
              <a:rPr lang="fr-FR" sz="2200" b="1" baseline="-25000" dirty="0" smtClean="0">
                <a:solidFill>
                  <a:srgbClr val="973B29"/>
                </a:solidFill>
                <a:latin typeface="+mj-lt"/>
              </a:rPr>
              <a:t>1</a:t>
            </a:r>
            <a:r>
              <a:rPr lang="fr-FR" sz="2200" b="1" dirty="0" smtClean="0">
                <a:solidFill>
                  <a:srgbClr val="973B29"/>
                </a:solidFill>
                <a:latin typeface="+mj-lt"/>
              </a:rPr>
              <a:t> = </a:t>
            </a:r>
            <a:r>
              <a:rPr lang="el-GR" sz="2200" b="1" dirty="0" smtClean="0">
                <a:solidFill>
                  <a:srgbClr val="973B29"/>
                </a:solidFill>
                <a:latin typeface="+mj-lt"/>
              </a:rPr>
              <a:t>ω</a:t>
            </a:r>
            <a:r>
              <a:rPr lang="fr-FR" sz="2200" b="1" baseline="-25000" dirty="0" smtClean="0">
                <a:solidFill>
                  <a:srgbClr val="973B29"/>
                </a:solidFill>
                <a:latin typeface="+mj-lt"/>
              </a:rPr>
              <a:t>2</a:t>
            </a:r>
            <a:r>
              <a:rPr lang="fr-FR" sz="2200" b="1" dirty="0" smtClean="0">
                <a:solidFill>
                  <a:srgbClr val="973B29"/>
                </a:solidFill>
                <a:latin typeface="+mj-lt"/>
              </a:rPr>
              <a:t> </a:t>
            </a:r>
            <a:r>
              <a:rPr lang="fr-FR" sz="2200" b="1" dirty="0" smtClean="0">
                <a:latin typeface="+mj-lt"/>
              </a:rPr>
              <a:t>; on démontre que :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fr-FR" sz="2200" b="1" dirty="0" smtClean="0">
                <a:latin typeface="+mj-lt"/>
              </a:rPr>
              <a:t> </a:t>
            </a:r>
            <a:r>
              <a:rPr lang="el-GR" sz="2200" b="1" dirty="0" smtClean="0">
                <a:solidFill>
                  <a:srgbClr val="973B29"/>
                </a:solidFill>
                <a:latin typeface="+mj-lt"/>
              </a:rPr>
              <a:t>ω</a:t>
            </a:r>
            <a:r>
              <a:rPr lang="fr-FR" sz="2200" b="1" baseline="-25000" dirty="0" smtClean="0">
                <a:solidFill>
                  <a:srgbClr val="973B29"/>
                </a:solidFill>
                <a:latin typeface="+mj-lt"/>
              </a:rPr>
              <a:t>1</a:t>
            </a:r>
            <a:r>
              <a:rPr lang="fr-FR" sz="2200" b="1" dirty="0" smtClean="0">
                <a:solidFill>
                  <a:srgbClr val="973B29"/>
                </a:solidFill>
                <a:latin typeface="+mj-lt"/>
              </a:rPr>
              <a:t> = (4t</a:t>
            </a:r>
            <a:r>
              <a:rPr lang="fr-FR" sz="2200" b="1" baseline="-25000" dirty="0" smtClean="0">
                <a:solidFill>
                  <a:srgbClr val="973B29"/>
                </a:solidFill>
                <a:latin typeface="+mj-lt"/>
              </a:rPr>
              <a:t>R1</a:t>
            </a:r>
            <a:r>
              <a:rPr lang="fr-FR" sz="2200" b="1" dirty="0" smtClean="0">
                <a:solidFill>
                  <a:srgbClr val="973B29"/>
                </a:solidFill>
                <a:latin typeface="+mj-lt"/>
              </a:rPr>
              <a:t>)/</a:t>
            </a:r>
            <a:r>
              <a:rPr lang="fr-FR" sz="2200" b="1" dirty="0" smtClean="0">
                <a:solidFill>
                  <a:srgbClr val="973B29"/>
                </a:solidFill>
                <a:latin typeface="+mj-lt"/>
                <a:cs typeface="Times New Roman"/>
              </a:rPr>
              <a:t>√N) = 4t</a:t>
            </a:r>
            <a:r>
              <a:rPr lang="fr-FR" sz="2200" b="1" baseline="-25000" dirty="0" smtClean="0">
                <a:solidFill>
                  <a:srgbClr val="973B29"/>
                </a:solidFill>
                <a:latin typeface="+mj-lt"/>
                <a:cs typeface="Times New Roman"/>
              </a:rPr>
              <a:t>M</a:t>
            </a:r>
            <a:r>
              <a:rPr lang="fr-FR" sz="2200" b="1" dirty="0" smtClean="0">
                <a:solidFill>
                  <a:srgbClr val="973B29"/>
                </a:solidFill>
                <a:latin typeface="+mj-lt"/>
                <a:cs typeface="Times New Roman"/>
              </a:rPr>
              <a:t>(1+k’</a:t>
            </a:r>
            <a:r>
              <a:rPr lang="fr-FR" sz="2200" b="1" baseline="-25000" dirty="0" smtClean="0">
                <a:solidFill>
                  <a:srgbClr val="973B29"/>
                </a:solidFill>
                <a:latin typeface="+mj-lt"/>
                <a:cs typeface="Times New Roman"/>
              </a:rPr>
              <a:t>1</a:t>
            </a:r>
            <a:r>
              <a:rPr lang="fr-FR" sz="2200" b="1" dirty="0" smtClean="0">
                <a:solidFill>
                  <a:srgbClr val="973B29"/>
                </a:solidFill>
                <a:latin typeface="+mj-lt"/>
                <a:cs typeface="Times New Roman"/>
              </a:rPr>
              <a:t>)/√N) 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fr-FR" sz="2200" b="1" dirty="0" smtClean="0">
                <a:solidFill>
                  <a:srgbClr val="973B29"/>
                </a:solidFill>
                <a:latin typeface="+mj-lt"/>
                <a:cs typeface="Times New Roman"/>
              </a:rPr>
              <a:t>Rs = (K’</a:t>
            </a:r>
            <a:r>
              <a:rPr lang="fr-FR" sz="2200" b="1" baseline="-25000" dirty="0" smtClean="0">
                <a:solidFill>
                  <a:srgbClr val="973B29"/>
                </a:solidFill>
                <a:latin typeface="+mj-lt"/>
                <a:cs typeface="Times New Roman"/>
              </a:rPr>
              <a:t>2</a:t>
            </a:r>
            <a:r>
              <a:rPr lang="fr-FR" sz="2200" b="1" dirty="0" smtClean="0">
                <a:solidFill>
                  <a:srgbClr val="973B29"/>
                </a:solidFill>
                <a:latin typeface="+mj-lt"/>
                <a:cs typeface="Times New Roman"/>
              </a:rPr>
              <a:t>-K’</a:t>
            </a:r>
            <a:r>
              <a:rPr lang="fr-FR" sz="2200" b="1" baseline="-25000" dirty="0" smtClean="0">
                <a:solidFill>
                  <a:srgbClr val="973B29"/>
                </a:solidFill>
                <a:latin typeface="+mj-lt"/>
                <a:cs typeface="Times New Roman"/>
              </a:rPr>
              <a:t>1</a:t>
            </a:r>
            <a:r>
              <a:rPr lang="fr-FR" sz="2200" b="1" dirty="0" smtClean="0">
                <a:solidFill>
                  <a:srgbClr val="973B29"/>
                </a:solidFill>
                <a:latin typeface="+mj-lt"/>
                <a:cs typeface="Times New Roman"/>
              </a:rPr>
              <a:t>)(√N)/4(1+K’</a:t>
            </a:r>
            <a:r>
              <a:rPr lang="fr-FR" sz="2200" b="1" baseline="-25000" dirty="0" smtClean="0">
                <a:solidFill>
                  <a:srgbClr val="973B29"/>
                </a:solidFill>
                <a:latin typeface="+mj-lt"/>
                <a:cs typeface="Times New Roman"/>
              </a:rPr>
              <a:t>1</a:t>
            </a:r>
            <a:r>
              <a:rPr lang="fr-FR" sz="2200" b="1" dirty="0" smtClean="0">
                <a:solidFill>
                  <a:srgbClr val="973B29"/>
                </a:solidFill>
                <a:latin typeface="+mj-lt"/>
                <a:cs typeface="Times New Roman"/>
              </a:rPr>
              <a:t>)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fr-FR" sz="2200" b="1" dirty="0" smtClean="0">
                <a:latin typeface="+mj-lt"/>
              </a:rPr>
              <a:t>R = ¼ N</a:t>
            </a:r>
            <a:r>
              <a:rPr lang="fr-FR" sz="2200" b="1" baseline="-25000" dirty="0" smtClean="0">
                <a:latin typeface="+mj-lt"/>
              </a:rPr>
              <a:t>eff2</a:t>
            </a:r>
            <a:r>
              <a:rPr lang="fr-FR" sz="2200" b="1" baseline="30000" dirty="0" smtClean="0">
                <a:latin typeface="+mj-lt"/>
              </a:rPr>
              <a:t>1/2</a:t>
            </a:r>
            <a:r>
              <a:rPr lang="fr-FR" sz="2200" b="1" dirty="0" smtClean="0">
                <a:latin typeface="+mj-lt"/>
              </a:rPr>
              <a:t> ( </a:t>
            </a:r>
            <a:r>
              <a:rPr lang="el-GR" sz="2200" b="1" dirty="0" smtClean="0">
                <a:latin typeface="+mj-lt"/>
                <a:cs typeface="Times New Roman"/>
              </a:rPr>
              <a:t>α</a:t>
            </a:r>
            <a:r>
              <a:rPr lang="fr-FR" sz="2200" b="1" dirty="0" smtClean="0">
                <a:latin typeface="+mj-lt"/>
              </a:rPr>
              <a:t> – 1 ) / </a:t>
            </a:r>
            <a:r>
              <a:rPr lang="el-GR" sz="2200" b="1" dirty="0" smtClean="0">
                <a:latin typeface="+mj-lt"/>
                <a:cs typeface="Times New Roman"/>
              </a:rPr>
              <a:t>α</a:t>
            </a:r>
            <a:r>
              <a:rPr lang="fr-FR" sz="2200" b="1" dirty="0" smtClean="0">
                <a:latin typeface="+mj-lt"/>
                <a:cs typeface="Times New Roman"/>
              </a:rPr>
              <a:t> 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fr-FR" sz="2200" b="1" dirty="0" smtClean="0">
                <a:latin typeface="+mj-lt"/>
                <a:cs typeface="Times New Roman"/>
              </a:rPr>
              <a:t>Relation de </a:t>
            </a:r>
            <a:r>
              <a:rPr lang="fr-FR" sz="2200" b="1" dirty="0" err="1" smtClean="0">
                <a:latin typeface="+mj-lt"/>
                <a:cs typeface="Times New Roman"/>
              </a:rPr>
              <a:t>Prunell</a:t>
            </a:r>
            <a:r>
              <a:rPr lang="fr-FR" sz="2200" b="1" dirty="0" smtClean="0">
                <a:latin typeface="+mj-lt"/>
                <a:cs typeface="Times New Roman"/>
              </a:rPr>
              <a:t>:</a:t>
            </a:r>
            <a:r>
              <a:rPr lang="pt-BR" sz="2000" b="1" dirty="0" smtClean="0"/>
              <a:t>R = ¼ N</a:t>
            </a:r>
            <a:r>
              <a:rPr lang="pt-BR" sz="2000" b="1" baseline="-25000" dirty="0" smtClean="0"/>
              <a:t>2</a:t>
            </a:r>
            <a:r>
              <a:rPr lang="pt-BR" sz="2000" b="1" baseline="30000" dirty="0" smtClean="0"/>
              <a:t>1/2</a:t>
            </a:r>
            <a:r>
              <a:rPr lang="pt-BR" sz="2000" b="1" dirty="0" smtClean="0"/>
              <a:t> [ (</a:t>
            </a:r>
            <a:r>
              <a:rPr lang="el-GR" sz="2000" b="1" dirty="0" smtClean="0">
                <a:latin typeface="Times New Roman"/>
                <a:cs typeface="Times New Roman"/>
              </a:rPr>
              <a:t>α</a:t>
            </a:r>
            <a:r>
              <a:rPr lang="pt-BR" sz="2000" b="1" dirty="0" smtClean="0"/>
              <a:t> – 1) / </a:t>
            </a:r>
            <a:r>
              <a:rPr lang="el-GR" sz="2000" b="1" dirty="0" smtClean="0">
                <a:latin typeface="Times New Roman"/>
                <a:cs typeface="Times New Roman"/>
              </a:rPr>
              <a:t>α</a:t>
            </a:r>
            <a:r>
              <a:rPr lang="pt-BR" sz="2000" b="1" dirty="0" smtClean="0"/>
              <a:t>]  [ k2 / ( 1 + k2 ) ]</a:t>
            </a:r>
            <a:endParaRPr lang="fr-FR" sz="2200" b="1" dirty="0" smtClean="0">
              <a:solidFill>
                <a:srgbClr val="973B29"/>
              </a:solidFill>
              <a:latin typeface="+mj-lt"/>
              <a:cs typeface="Times New Roman"/>
            </a:endParaRPr>
          </a:p>
          <a:p>
            <a:pPr>
              <a:buClrTx/>
              <a:buFont typeface="Wingdings" pitchFamily="2" charset="2"/>
              <a:buChar char="v"/>
            </a:pPr>
            <a:endParaRPr lang="fr-FR" sz="1600" b="1" dirty="0" smtClean="0">
              <a:solidFill>
                <a:srgbClr val="973B29"/>
              </a:solidFill>
              <a:latin typeface="+mj-lt"/>
              <a:cs typeface="Times New Roman"/>
            </a:endParaRPr>
          </a:p>
          <a:p>
            <a:pPr>
              <a:buClrTx/>
              <a:buFont typeface="Wingdings" pitchFamily="2" charset="2"/>
              <a:buChar char="v"/>
            </a:pPr>
            <a:endParaRPr lang="fr-FR" sz="1600" b="1" dirty="0" smtClean="0">
              <a:solidFill>
                <a:srgbClr val="973B29"/>
              </a:solidFill>
              <a:latin typeface="+mj-lt"/>
              <a:cs typeface="Times New Roman"/>
            </a:endParaRPr>
          </a:p>
          <a:p>
            <a:pPr>
              <a:buClrTx/>
              <a:buFont typeface="Wingdings" pitchFamily="2" charset="2"/>
              <a:buChar char="v"/>
            </a:pPr>
            <a:endParaRPr lang="fr-FR" sz="1600" b="1" dirty="0" smtClean="0">
              <a:solidFill>
                <a:srgbClr val="973B29"/>
              </a:solidFill>
              <a:latin typeface="+mj-lt"/>
            </a:endParaRPr>
          </a:p>
          <a:p>
            <a:pPr>
              <a:buClrTx/>
              <a:buNone/>
            </a:pPr>
            <a:r>
              <a:rPr lang="fr-FR" sz="1600" dirty="0" smtClean="0"/>
              <a:t>	</a:t>
            </a:r>
            <a:endParaRPr lang="fr-FR" sz="1600" dirty="0"/>
          </a:p>
        </p:txBody>
      </p:sp>
      <p:pic>
        <p:nvPicPr>
          <p:cNvPr id="5" name="Picture 4" descr="Généralité -  résolution - equation fondamentale"/>
          <p:cNvPicPr>
            <a:picLocks noChangeAspect="1" noChangeArrowheads="1"/>
          </p:cNvPicPr>
          <p:nvPr/>
        </p:nvPicPr>
        <p:blipFill>
          <a:blip r:embed="rId2"/>
          <a:srcRect t="40034" r="4619" b="3903"/>
          <a:stretch>
            <a:fillRect/>
          </a:stretch>
        </p:blipFill>
        <p:spPr>
          <a:xfrm>
            <a:off x="4500562" y="4214818"/>
            <a:ext cx="4357718" cy="221457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42910" y="442913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44" name="Group 17"/>
          <p:cNvGrpSpPr>
            <a:grpSpLocks noChangeAspect="1"/>
          </p:cNvGrpSpPr>
          <p:nvPr/>
        </p:nvGrpSpPr>
        <p:grpSpPr bwMode="auto">
          <a:xfrm>
            <a:off x="1285852" y="4857760"/>
            <a:ext cx="2857519" cy="923925"/>
            <a:chOff x="2880" y="482"/>
            <a:chExt cx="2014" cy="582"/>
          </a:xfrm>
        </p:grpSpPr>
        <p:sp>
          <p:nvSpPr>
            <p:cNvPr id="45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880" y="482"/>
              <a:ext cx="2014" cy="58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>
              <a:off x="3227" y="756"/>
              <a:ext cx="11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 flipV="1">
              <a:off x="3451" y="774"/>
              <a:ext cx="24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>
              <a:off x="3475" y="778"/>
              <a:ext cx="35" cy="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 flipV="1">
              <a:off x="3514" y="611"/>
              <a:ext cx="47" cy="2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>
              <a:off x="3561" y="611"/>
              <a:ext cx="24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3909" y="756"/>
              <a:ext cx="39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Line 24"/>
            <p:cNvSpPr>
              <a:spLocks noChangeShapeType="1"/>
            </p:cNvSpPr>
            <p:nvPr/>
          </p:nvSpPr>
          <p:spPr bwMode="auto">
            <a:xfrm>
              <a:off x="4410" y="756"/>
              <a:ext cx="4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4764" y="911"/>
              <a:ext cx="9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500" b="0">
                  <a:solidFill>
                    <a:srgbClr val="000000"/>
                  </a:solidFill>
                </a:rPr>
                <a:t>2</a:t>
              </a:r>
              <a:endParaRPr lang="fr-FR"/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4639" y="621"/>
              <a:ext cx="9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500" b="0">
                  <a:solidFill>
                    <a:srgbClr val="000000"/>
                  </a:solidFill>
                </a:rPr>
                <a:t>2</a:t>
              </a:r>
              <a:endParaRPr lang="fr-FR"/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3720" y="751"/>
              <a:ext cx="9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500" b="0">
                  <a:solidFill>
                    <a:srgbClr val="000000"/>
                  </a:solidFill>
                </a:rPr>
                <a:t>2</a:t>
              </a:r>
              <a:endParaRPr lang="fr-FR"/>
            </a:p>
          </p:txBody>
        </p:sp>
        <p:sp>
          <p:nvSpPr>
            <p:cNvPr id="56" name="Rectangle 28"/>
            <p:cNvSpPr>
              <a:spLocks noChangeArrowheads="1"/>
            </p:cNvSpPr>
            <p:nvPr/>
          </p:nvSpPr>
          <p:spPr bwMode="auto">
            <a:xfrm>
              <a:off x="4402" y="785"/>
              <a:ext cx="17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>
                  <a:solidFill>
                    <a:srgbClr val="000000"/>
                  </a:solidFill>
                </a:rPr>
                <a:t>1</a:t>
              </a:r>
              <a:endParaRPr lang="fr-FR"/>
            </a:p>
          </p:txBody>
        </p: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4217" y="495"/>
              <a:ext cx="17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>
                  <a:solidFill>
                    <a:srgbClr val="000000"/>
                  </a:solidFill>
                </a:rPr>
                <a:t>1</a:t>
              </a:r>
              <a:endParaRPr lang="fr-FR"/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>
              <a:off x="3240" y="785"/>
              <a:ext cx="17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 dirty="0">
                  <a:solidFill>
                    <a:srgbClr val="000000"/>
                  </a:solidFill>
                </a:rPr>
                <a:t>4</a:t>
              </a:r>
              <a:endParaRPr lang="fr-FR" dirty="0"/>
            </a:p>
          </p:txBody>
        </p:sp>
        <p:sp>
          <p:nvSpPr>
            <p:cNvPr id="59" name="Rectangle 31"/>
            <p:cNvSpPr>
              <a:spLocks noChangeArrowheads="1"/>
            </p:cNvSpPr>
            <p:nvPr/>
          </p:nvSpPr>
          <p:spPr bwMode="auto">
            <a:xfrm>
              <a:off x="3237" y="495"/>
              <a:ext cx="17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>
                  <a:solidFill>
                    <a:srgbClr val="000000"/>
                  </a:solidFill>
                </a:rPr>
                <a:t>1</a:t>
              </a:r>
              <a:endParaRPr lang="fr-FR"/>
            </a:p>
          </p:txBody>
        </p:sp>
        <p:sp>
          <p:nvSpPr>
            <p:cNvPr id="60" name="Rectangle 32"/>
            <p:cNvSpPr>
              <a:spLocks noChangeArrowheads="1"/>
            </p:cNvSpPr>
            <p:nvPr/>
          </p:nvSpPr>
          <p:spPr bwMode="auto">
            <a:xfrm>
              <a:off x="4673" y="785"/>
              <a:ext cx="16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 i="1" dirty="0">
                  <a:solidFill>
                    <a:srgbClr val="000000"/>
                  </a:solidFill>
                </a:rPr>
                <a:t>k</a:t>
              </a:r>
              <a:endParaRPr lang="fr-FR" dirty="0"/>
            </a:p>
          </p:txBody>
        </p:sp>
        <p:sp>
          <p:nvSpPr>
            <p:cNvPr id="61" name="Rectangle 33"/>
            <p:cNvSpPr>
              <a:spLocks noChangeArrowheads="1"/>
            </p:cNvSpPr>
            <p:nvPr/>
          </p:nvSpPr>
          <p:spPr bwMode="auto">
            <a:xfrm>
              <a:off x="4548" y="495"/>
              <a:ext cx="162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 i="1">
                  <a:solidFill>
                    <a:srgbClr val="000000"/>
                  </a:solidFill>
                </a:rPr>
                <a:t>k</a:t>
              </a:r>
              <a:endParaRPr lang="fr-FR"/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3581" y="624"/>
              <a:ext cx="20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 i="1" dirty="0">
                  <a:solidFill>
                    <a:srgbClr val="000000"/>
                  </a:solidFill>
                </a:rPr>
                <a:t>N</a:t>
              </a:r>
              <a:endParaRPr lang="fr-FR" dirty="0"/>
            </a:p>
          </p:txBody>
        </p:sp>
        <p:sp>
          <p:nvSpPr>
            <p:cNvPr id="63" name="Rectangle 35"/>
            <p:cNvSpPr>
              <a:spLocks noChangeArrowheads="1"/>
            </p:cNvSpPr>
            <p:nvPr/>
          </p:nvSpPr>
          <p:spPr bwMode="auto">
            <a:xfrm>
              <a:off x="2914" y="624"/>
              <a:ext cx="19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 i="1" dirty="0">
                  <a:solidFill>
                    <a:srgbClr val="000000"/>
                  </a:solidFill>
                </a:rPr>
                <a:t>R</a:t>
              </a:r>
              <a:endParaRPr lang="fr-FR" dirty="0"/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4523" y="762"/>
              <a:ext cx="21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 dirty="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fr-FR" dirty="0"/>
            </a:p>
          </p:txBody>
        </p:sp>
        <p:sp>
          <p:nvSpPr>
            <p:cNvPr id="65" name="Rectangle 37"/>
            <p:cNvSpPr>
              <a:spLocks noChangeArrowheads="1"/>
            </p:cNvSpPr>
            <p:nvPr/>
          </p:nvSpPr>
          <p:spPr bwMode="auto">
            <a:xfrm>
              <a:off x="4090" y="472"/>
              <a:ext cx="21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fr-FR"/>
            </a:p>
          </p:txBody>
        </p:sp>
        <p:sp>
          <p:nvSpPr>
            <p:cNvPr id="66" name="Rectangle 38"/>
            <p:cNvSpPr>
              <a:spLocks noChangeArrowheads="1"/>
            </p:cNvSpPr>
            <p:nvPr/>
          </p:nvSpPr>
          <p:spPr bwMode="auto">
            <a:xfrm>
              <a:off x="3077" y="601"/>
              <a:ext cx="21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fr-FR"/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4031" y="762"/>
              <a:ext cx="235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 i="1" dirty="0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fr-FR" dirty="0"/>
            </a:p>
          </p:txBody>
        </p:sp>
        <p:sp>
          <p:nvSpPr>
            <p:cNvPr id="68" name="Rectangle 40"/>
            <p:cNvSpPr>
              <a:spLocks noChangeArrowheads="1"/>
            </p:cNvSpPr>
            <p:nvPr/>
          </p:nvSpPr>
          <p:spPr bwMode="auto">
            <a:xfrm>
              <a:off x="3907" y="472"/>
              <a:ext cx="235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2600" b="0" i="1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II-7  La Théorie cinétique en chromatographie  </a:t>
            </a:r>
            <a:br>
              <a:rPr lang="fr-FR" sz="2000" b="1" dirty="0" smtClean="0">
                <a:solidFill>
                  <a:srgbClr val="0000FF"/>
                </a:solidFill>
              </a:rPr>
            </a:br>
            <a:endParaRPr lang="fr-FR" sz="20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>
          <a:xfrm>
            <a:off x="301752" y="1285860"/>
            <a:ext cx="8503920" cy="5357850"/>
          </a:xfrm>
        </p:spPr>
        <p:txBody>
          <a:bodyPr>
            <a:normAutofit fontScale="92500"/>
          </a:bodyPr>
          <a:lstStyle/>
          <a:p>
            <a:pPr>
              <a:buClrTx/>
              <a:buFont typeface="Wingdings" pitchFamily="2" charset="2"/>
              <a:buChar char="Ø"/>
            </a:pPr>
            <a:endParaRPr lang="fr-FR" sz="18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b="1" dirty="0" smtClean="0">
                <a:cs typeface="Arial" pitchFamily="34" charset="0"/>
              </a:rPr>
              <a:t>La théorie cinétique considère les </a:t>
            </a:r>
            <a:r>
              <a:rPr lang="fr-FR" sz="1800" b="1" dirty="0" smtClean="0">
                <a:solidFill>
                  <a:srgbClr val="FF0000"/>
                </a:solidFill>
                <a:cs typeface="Arial" pitchFamily="34" charset="0"/>
              </a:rPr>
              <a:t>phénomènes de diffusion</a:t>
            </a:r>
            <a:r>
              <a:rPr lang="fr-FR" sz="1800" b="1" dirty="0" smtClean="0">
                <a:cs typeface="Arial" pitchFamily="34" charset="0"/>
              </a:rPr>
              <a:t> et de </a:t>
            </a:r>
            <a:r>
              <a:rPr lang="fr-FR" sz="1800" b="1" dirty="0" smtClean="0">
                <a:solidFill>
                  <a:srgbClr val="FF0000"/>
                </a:solidFill>
                <a:cs typeface="Arial" pitchFamily="34" charset="0"/>
              </a:rPr>
              <a:t>transfert de masse</a:t>
            </a:r>
            <a:endParaRPr lang="fr-FR" sz="1800" b="1" dirty="0" smtClean="0"/>
          </a:p>
          <a:p>
            <a:pPr algn="just">
              <a:buClrTx/>
              <a:buFont typeface="Wingdings" pitchFamily="2" charset="2"/>
              <a:buChar char="Ø"/>
            </a:pPr>
            <a:endParaRPr lang="fr-FR" sz="18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b="1" dirty="0" smtClean="0"/>
              <a:t>Le </a:t>
            </a:r>
            <a:r>
              <a:rPr lang="fr-FR" sz="1800" b="1" dirty="0" smtClean="0">
                <a:solidFill>
                  <a:srgbClr val="9A2684"/>
                </a:solidFill>
              </a:rPr>
              <a:t>débit</a:t>
            </a:r>
            <a:r>
              <a:rPr lang="fr-FR" sz="1800" b="1" dirty="0" smtClean="0">
                <a:solidFill>
                  <a:srgbClr val="FF33CC"/>
                </a:solidFill>
              </a:rPr>
              <a:t> </a:t>
            </a:r>
            <a:r>
              <a:rPr lang="fr-FR" sz="1800" b="1" dirty="0" smtClean="0">
                <a:solidFill>
                  <a:srgbClr val="9A2684"/>
                </a:solidFill>
              </a:rPr>
              <a:t>de la phase mobile</a:t>
            </a:r>
            <a:r>
              <a:rPr lang="fr-FR" sz="1800" b="1" dirty="0" smtClean="0"/>
              <a:t>, bien qu’il est considéré constant, </a:t>
            </a:r>
            <a:r>
              <a:rPr lang="fr-FR" sz="1800" b="1" dirty="0" smtClean="0">
                <a:solidFill>
                  <a:srgbClr val="9A2684"/>
                </a:solidFill>
              </a:rPr>
              <a:t>modifie et influence la séparation</a:t>
            </a:r>
            <a:r>
              <a:rPr lang="fr-FR" sz="1800" b="1" dirty="0" smtClean="0"/>
              <a:t> chromatographique des constituants. 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18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9A2684"/>
                </a:solidFill>
              </a:rPr>
              <a:t>L’influence </a:t>
            </a:r>
            <a:r>
              <a:rPr lang="fr-FR" sz="1800" b="1" dirty="0" smtClean="0"/>
              <a:t>de la vitesse linéaire moyenne de la phase mobile (u) sur l’efficacité de la colonne est exprimée par </a:t>
            </a:r>
            <a:r>
              <a:rPr lang="fr-FR" sz="1800" b="1" dirty="0" smtClean="0">
                <a:solidFill>
                  <a:srgbClr val="9A2684"/>
                </a:solidFill>
              </a:rPr>
              <a:t>l’ équation de Van Deemter </a:t>
            </a:r>
            <a:r>
              <a:rPr lang="fr-FR" sz="1800" b="1" dirty="0" smtClean="0"/>
              <a:t>(en C.P.G) ou une équation pratiquement équivalente dite </a:t>
            </a:r>
            <a:r>
              <a:rPr lang="fr-FR" sz="1800" b="1" dirty="0" smtClean="0">
                <a:solidFill>
                  <a:srgbClr val="9A2684"/>
                </a:solidFill>
              </a:rPr>
              <a:t>de Knox </a:t>
            </a:r>
            <a:r>
              <a:rPr lang="fr-FR" sz="1800" b="1" dirty="0" smtClean="0"/>
              <a:t>(en chromatographie liquide) 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18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9A2684"/>
                </a:solidFill>
              </a:rPr>
              <a:t>L’équation</a:t>
            </a:r>
            <a:r>
              <a:rPr lang="fr-FR" sz="1800" b="1" dirty="0" smtClean="0"/>
              <a:t>, en question relie la hauteur équivalente à un plateau théorique (</a:t>
            </a:r>
            <a:r>
              <a:rPr lang="fr-FR" sz="1800" b="1" dirty="0" smtClean="0">
                <a:solidFill>
                  <a:srgbClr val="9A2684"/>
                </a:solidFill>
              </a:rPr>
              <a:t>HEPT</a:t>
            </a:r>
            <a:r>
              <a:rPr lang="fr-FR" sz="1800" b="1" dirty="0" smtClean="0"/>
              <a:t>) à la vitesse linéaire moyenne de la phase mobile </a:t>
            </a:r>
            <a:r>
              <a:rPr lang="fr-FR" sz="1800" b="1" dirty="0" smtClean="0">
                <a:solidFill>
                  <a:srgbClr val="9A2684"/>
                </a:solidFill>
              </a:rPr>
              <a:t>u</a:t>
            </a:r>
            <a:r>
              <a:rPr lang="fr-FR" sz="1800" b="1" dirty="0" smtClean="0"/>
              <a:t> :</a:t>
            </a:r>
          </a:p>
          <a:p>
            <a:pPr algn="just">
              <a:buNone/>
            </a:pPr>
            <a:r>
              <a:rPr lang="fr-FR" sz="1800" b="1" dirty="0" smtClean="0"/>
              <a:t>			</a:t>
            </a:r>
            <a:r>
              <a:rPr lang="fr-FR" sz="1800" b="1" dirty="0" smtClean="0">
                <a:solidFill>
                  <a:srgbClr val="FF0000"/>
                </a:solidFill>
              </a:rPr>
              <a:t>H</a:t>
            </a:r>
            <a:r>
              <a:rPr lang="pl-PL" sz="1800" b="1" dirty="0" smtClean="0">
                <a:solidFill>
                  <a:srgbClr val="FF0000"/>
                </a:solidFill>
              </a:rPr>
              <a:t> = A + B/u + C u</a:t>
            </a:r>
          </a:p>
          <a:p>
            <a:pPr algn="just">
              <a:buNone/>
            </a:pPr>
            <a:r>
              <a:rPr lang="fr-FR" sz="1800" b="1" dirty="0" smtClean="0">
                <a:solidFill>
                  <a:srgbClr val="9A2684"/>
                </a:solidFill>
              </a:rPr>
              <a:t>u</a:t>
            </a:r>
            <a:r>
              <a:rPr lang="fr-FR" sz="1800" b="1" dirty="0" smtClean="0"/>
              <a:t> en cm/s ; </a:t>
            </a:r>
            <a:r>
              <a:rPr lang="fr-FR" sz="1800" b="1" dirty="0" smtClean="0">
                <a:solidFill>
                  <a:srgbClr val="9A2684"/>
                </a:solidFill>
              </a:rPr>
              <a:t>H</a:t>
            </a:r>
            <a:r>
              <a:rPr lang="fr-FR" sz="1800" b="1" dirty="0" smtClean="0"/>
              <a:t> en cm ; </a:t>
            </a:r>
            <a:r>
              <a:rPr lang="fr-FR" sz="1800" b="1" dirty="0" smtClean="0">
                <a:solidFill>
                  <a:srgbClr val="9A2684"/>
                </a:solidFill>
              </a:rPr>
              <a:t>A</a:t>
            </a:r>
            <a:r>
              <a:rPr lang="fr-FR" sz="1800" b="1" dirty="0" smtClean="0"/>
              <a:t> en cm ; </a:t>
            </a:r>
            <a:r>
              <a:rPr lang="fr-FR" sz="1800" b="1" dirty="0" smtClean="0">
                <a:solidFill>
                  <a:srgbClr val="9A2684"/>
                </a:solidFill>
              </a:rPr>
              <a:t>B</a:t>
            </a:r>
            <a:r>
              <a:rPr lang="fr-FR" sz="1800" b="1" dirty="0" smtClean="0"/>
              <a:t> en cm</a:t>
            </a:r>
            <a:r>
              <a:rPr lang="fr-FR" sz="1800" b="1" baseline="30000" dirty="0" smtClean="0"/>
              <a:t>2</a:t>
            </a:r>
            <a:r>
              <a:rPr lang="fr-FR" sz="1800" b="1" dirty="0" smtClean="0"/>
              <a:t>/s et </a:t>
            </a:r>
            <a:r>
              <a:rPr lang="fr-FR" sz="1800" b="1" dirty="0" smtClean="0">
                <a:solidFill>
                  <a:srgbClr val="9A2684"/>
                </a:solidFill>
              </a:rPr>
              <a:t>C</a:t>
            </a:r>
            <a:r>
              <a:rPr lang="fr-FR" sz="1800" b="1" dirty="0" smtClean="0"/>
              <a:t> en s </a:t>
            </a:r>
          </a:p>
          <a:p>
            <a:pPr algn="just">
              <a:buNone/>
            </a:pPr>
            <a:endParaRPr lang="fr-FR" sz="1800" b="1" dirty="0" smtClean="0"/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b="1" dirty="0" smtClean="0"/>
              <a:t>Les termes </a:t>
            </a:r>
            <a:r>
              <a:rPr lang="fr-FR" sz="1800" b="1" dirty="0" smtClean="0">
                <a:solidFill>
                  <a:srgbClr val="9A2684"/>
                </a:solidFill>
              </a:rPr>
              <a:t>A, B et C </a:t>
            </a:r>
            <a:r>
              <a:rPr lang="fr-FR" sz="1800" b="1" dirty="0" smtClean="0"/>
              <a:t>contribuent à </a:t>
            </a:r>
            <a:r>
              <a:rPr lang="fr-FR" sz="1800" b="1" dirty="0" smtClean="0">
                <a:solidFill>
                  <a:srgbClr val="9A2684"/>
                </a:solidFill>
              </a:rPr>
              <a:t>l’élargissement</a:t>
            </a:r>
            <a:r>
              <a:rPr lang="fr-FR" sz="1800" b="1" dirty="0" smtClean="0"/>
              <a:t> des pics</a:t>
            </a:r>
            <a:endParaRPr lang="fr-FR" sz="1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La courbe de Deemter</a:t>
            </a:r>
            <a:endParaRPr lang="fr-FR" sz="2400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857364"/>
            <a:ext cx="542928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14282" y="1428736"/>
            <a:ext cx="3286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>
              <a:lnSpc>
                <a:spcPct val="150000"/>
              </a:lnSpc>
              <a:tabLst>
                <a:tab pos="676275" algn="l"/>
              </a:tabLst>
            </a:pPr>
            <a:r>
              <a:rPr lang="fr-FR" sz="1600" b="1" dirty="0" smtClean="0">
                <a:latin typeface="+mj-lt"/>
                <a:cs typeface="Times New Roman" pitchFamily="18" charset="0"/>
              </a:rPr>
              <a:t>l’étalement du pic </a:t>
            </a:r>
          </a:p>
          <a:p>
            <a:pPr indent="447675">
              <a:lnSpc>
                <a:spcPct val="150000"/>
              </a:lnSpc>
              <a:tabLst>
                <a:tab pos="676275" algn="l"/>
              </a:tabLst>
            </a:pPr>
            <a:r>
              <a:rPr lang="fr-FR" sz="1600" b="1" dirty="0" smtClean="0">
                <a:latin typeface="+mj-lt"/>
                <a:cs typeface="Times New Roman" pitchFamily="18" charset="0"/>
              </a:rPr>
              <a:t>au fur et à mesure de sa progression dans la colonne de chromatographie </a:t>
            </a:r>
          </a:p>
          <a:p>
            <a:pPr indent="447675">
              <a:lnSpc>
                <a:spcPct val="150000"/>
              </a:lnSpc>
              <a:tabLst>
                <a:tab pos="676275" algn="l"/>
              </a:tabLst>
            </a:pPr>
            <a:r>
              <a:rPr lang="fr-FR" sz="1600" b="1" dirty="0" smtClean="0">
                <a:latin typeface="+mj-lt"/>
                <a:cs typeface="Times New Roman" pitchFamily="18" charset="0"/>
              </a:rPr>
              <a:t>est dû à trois origines indépendantes :</a:t>
            </a:r>
          </a:p>
          <a:p>
            <a:pPr indent="447675">
              <a:lnSpc>
                <a:spcPct val="150000"/>
              </a:lnSpc>
              <a:buFont typeface="Wingdings" pitchFamily="2" charset="2"/>
              <a:buChar char="Ø"/>
              <a:tabLst>
                <a:tab pos="676275" algn="l"/>
              </a:tabLst>
            </a:pPr>
            <a:r>
              <a:rPr lang="fr-FR" sz="1600" b="1" dirty="0" smtClean="0">
                <a:latin typeface="+mj-lt"/>
                <a:cs typeface="Times New Roman" pitchFamily="18" charset="0"/>
              </a:rPr>
              <a:t>la résistance au transfert de matière dans chacune des phases </a:t>
            </a:r>
          </a:p>
          <a:p>
            <a:pPr indent="447675">
              <a:lnSpc>
                <a:spcPct val="150000"/>
              </a:lnSpc>
              <a:buFont typeface="Wingdings" pitchFamily="2" charset="2"/>
              <a:buChar char="Ø"/>
              <a:tabLst>
                <a:tab pos="676275" algn="l"/>
              </a:tabLst>
            </a:pPr>
            <a:r>
              <a:rPr lang="fr-FR" sz="1600" b="1" dirty="0" smtClean="0">
                <a:latin typeface="+mj-lt"/>
                <a:cs typeface="Times New Roman" pitchFamily="18" charset="0"/>
              </a:rPr>
              <a:t>la dispersion des molécules par diffusion</a:t>
            </a:r>
          </a:p>
          <a:p>
            <a:pPr indent="447675">
              <a:lnSpc>
                <a:spcPct val="150000"/>
              </a:lnSpc>
              <a:buFont typeface="Wingdings" pitchFamily="2" charset="2"/>
              <a:buChar char="Ø"/>
              <a:tabLst>
                <a:tab pos="676275" algn="l"/>
              </a:tabLst>
            </a:pPr>
            <a:r>
              <a:rPr lang="fr-FR" sz="1600" b="1" dirty="0" smtClean="0">
                <a:latin typeface="+mj-lt"/>
                <a:cs typeface="Times New Roman" pitchFamily="18" charset="0"/>
              </a:rPr>
              <a:t>l’existence de chemins multiples dus au remplissage.</a:t>
            </a:r>
            <a:endParaRPr lang="fr-FR" sz="16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71508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Comment se réalise la séparation chromatographique des composé dans la colonne?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sz="2000" b="1" dirty="0" smtClean="0">
              <a:cs typeface="Times New Roman"/>
            </a:endParaRPr>
          </a:p>
          <a:p>
            <a:pPr algn="just">
              <a:buNone/>
            </a:pPr>
            <a:r>
              <a:rPr lang="fr-FR" sz="2000" b="1" dirty="0" smtClean="0">
                <a:latin typeface="+mj-lt"/>
                <a:cs typeface="Times New Roman"/>
              </a:rPr>
              <a:t>♠ Le fonctionnement de la chromatographie est assis sur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l’équilibre de répartition</a:t>
            </a:r>
            <a:r>
              <a:rPr lang="fr-FR" sz="2000" b="1" dirty="0" smtClean="0">
                <a:latin typeface="+mj-lt"/>
                <a:cs typeface="Times New Roman"/>
              </a:rPr>
              <a:t> des composés entre :</a:t>
            </a:r>
          </a:p>
          <a:p>
            <a:pPr algn="just"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	</a:t>
            </a:r>
          </a:p>
          <a:p>
            <a:pPr algn="just"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- La phase stationnaire </a:t>
            </a:r>
            <a:r>
              <a:rPr lang="fr-FR" sz="2000" b="1" dirty="0" smtClean="0">
                <a:latin typeface="+mj-lt"/>
                <a:cs typeface="Times New Roman"/>
              </a:rPr>
              <a:t>solide  (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CPG</a:t>
            </a:r>
            <a:r>
              <a:rPr lang="fr-FR" sz="2000" b="1" dirty="0" smtClean="0">
                <a:latin typeface="+mj-lt"/>
                <a:cs typeface="Times New Roman"/>
              </a:rPr>
              <a:t>)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fr-FR" sz="2000" b="1" dirty="0" smtClean="0">
                <a:latin typeface="+mj-lt"/>
                <a:cs typeface="Times New Roman"/>
              </a:rPr>
              <a:t>ou liquide/solide (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HPLC</a:t>
            </a:r>
            <a:r>
              <a:rPr lang="fr-FR" sz="2000" b="1" dirty="0" smtClean="0">
                <a:latin typeface="+mj-lt"/>
                <a:cs typeface="Times New Roman"/>
              </a:rPr>
              <a:t>). Elle est le siège du processus physico-chimique permettant la séparation des constituants.</a:t>
            </a:r>
          </a:p>
          <a:p>
            <a:pPr algn="just">
              <a:buFontTx/>
              <a:buChar char="-"/>
            </a:pPr>
            <a:endParaRPr lang="fr-FR" sz="20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2000" b="1" dirty="0" smtClean="0">
                <a:latin typeface="+mj-lt"/>
                <a:cs typeface="Times New Roman"/>
              </a:rPr>
              <a:t>				 et </a:t>
            </a:r>
          </a:p>
          <a:p>
            <a:pPr algn="just"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- La phase mobile </a:t>
            </a:r>
            <a:r>
              <a:rPr lang="fr-FR" sz="2000" b="1" dirty="0" smtClean="0">
                <a:latin typeface="+mj-lt"/>
                <a:cs typeface="Times New Roman"/>
              </a:rPr>
              <a:t>liquide (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HPLC </a:t>
            </a:r>
            <a:r>
              <a:rPr lang="fr-FR" sz="2000" b="1" dirty="0" smtClean="0">
                <a:latin typeface="+mj-lt"/>
                <a:cs typeface="Times New Roman"/>
              </a:rPr>
              <a:t>)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 </a:t>
            </a:r>
            <a:r>
              <a:rPr lang="fr-FR" sz="2000" b="1" dirty="0" smtClean="0">
                <a:latin typeface="+mj-lt"/>
                <a:cs typeface="Times New Roman"/>
              </a:rPr>
              <a:t>ou gazeuse (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/>
              </a:rPr>
              <a:t>CPG</a:t>
            </a:r>
            <a:r>
              <a:rPr lang="fr-FR" sz="2000" b="1" dirty="0" smtClean="0">
                <a:latin typeface="+mj-lt"/>
                <a:cs typeface="Times New Roman"/>
              </a:rPr>
              <a:t>). Elle transporte les composés à séparer</a:t>
            </a:r>
          </a:p>
          <a:p>
            <a:pPr>
              <a:buNone/>
            </a:pPr>
            <a:endParaRPr lang="fr-FR" sz="2000" b="1" dirty="0" smtClean="0"/>
          </a:p>
          <a:p>
            <a:pPr>
              <a:buNone/>
            </a:pPr>
            <a:r>
              <a:rPr lang="fr-FR" sz="2000" b="1" dirty="0" smtClean="0">
                <a:latin typeface="Times New Roman"/>
                <a:cs typeface="Times New Roman"/>
              </a:rPr>
              <a:t> </a:t>
            </a:r>
            <a:endParaRPr lang="fr-FR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 smtClean="0">
                <a:solidFill>
                  <a:srgbClr val="0000FF"/>
                </a:solidFill>
              </a:rPr>
              <a:t>La courbe de Deemter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7286676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14282" y="2143116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+mj-lt"/>
              </a:rPr>
              <a:t>U</a:t>
            </a:r>
            <a:r>
              <a:rPr lang="fr-FR" b="1" baseline="-25000" dirty="0" err="1" smtClean="0">
                <a:latin typeface="+mj-lt"/>
              </a:rPr>
              <a:t>opt</a:t>
            </a:r>
            <a:r>
              <a:rPr lang="fr-FR" b="1" dirty="0" smtClean="0">
                <a:latin typeface="+mj-lt"/>
              </a:rPr>
              <a:t> =</a:t>
            </a:r>
            <a:r>
              <a:rPr lang="fr-FR" b="1" dirty="0" smtClean="0">
                <a:latin typeface="+mj-lt"/>
                <a:cs typeface="Times New Roman"/>
              </a:rPr>
              <a:t>√(B/C) </a:t>
            </a:r>
          </a:p>
          <a:p>
            <a:endParaRPr lang="fr-FR" b="1" dirty="0" smtClean="0">
              <a:latin typeface="+mj-lt"/>
              <a:cs typeface="Times New Roman"/>
            </a:endParaRPr>
          </a:p>
          <a:p>
            <a:endParaRPr lang="fr-FR" b="1" dirty="0" smtClean="0">
              <a:latin typeface="+mj-lt"/>
              <a:cs typeface="Times New Roman"/>
            </a:endParaRPr>
          </a:p>
          <a:p>
            <a:endParaRPr lang="fr-FR" b="1" dirty="0" smtClean="0">
              <a:latin typeface="+mj-lt"/>
              <a:cs typeface="Times New Roman"/>
            </a:endParaRPr>
          </a:p>
          <a:p>
            <a:r>
              <a:rPr lang="fr-FR" b="1" dirty="0" smtClean="0">
                <a:latin typeface="+mj-lt"/>
                <a:cs typeface="Times New Roman"/>
              </a:rPr>
              <a:t>Une hyperbole</a:t>
            </a:r>
            <a:r>
              <a:rPr lang="fr-FR" b="1" dirty="0" smtClean="0">
                <a:latin typeface="+mj-lt"/>
              </a:rPr>
              <a:t> </a:t>
            </a:r>
            <a:endParaRPr lang="fr-FR" b="1" dirty="0">
              <a:latin typeface="+mj-lt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857224" y="2500306"/>
            <a:ext cx="3071834" cy="157163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071670" y="3429000"/>
            <a:ext cx="857256" cy="1588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La courbe de </a:t>
            </a:r>
            <a:r>
              <a:rPr lang="fr-FR" sz="2400" b="1" dirty="0" err="1" smtClean="0">
                <a:solidFill>
                  <a:srgbClr val="0000FF"/>
                </a:solidFill>
              </a:rPr>
              <a:t>Deemter</a:t>
            </a:r>
            <a:r>
              <a:rPr lang="fr-FR" sz="2400" b="1" dirty="0" smtClean="0">
                <a:solidFill>
                  <a:srgbClr val="0000FF"/>
                </a:solidFill>
              </a:rPr>
              <a:t> (plus de détails mathématiques)</a:t>
            </a:r>
            <a:endParaRPr lang="fr-FR" sz="2400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27174"/>
            <a:ext cx="8001056" cy="475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Autofit/>
          </a:bodyPr>
          <a:lstStyle/>
          <a:p>
            <a:r>
              <a:rPr lang="fr-FR" sz="1800" b="1" dirty="0" smtClean="0">
                <a:solidFill>
                  <a:srgbClr val="0000FF"/>
                </a:solidFill>
              </a:rPr>
              <a:t>L’effet dû au terme A (anisotropie d’écoulement : degré de remplissage; écoulement irrégulier de la phase mobile à travers la phase stationnaire)</a:t>
            </a:r>
            <a:endParaRPr lang="fr-FR" sz="1800" b="1" dirty="0">
              <a:solidFill>
                <a:srgbClr val="0000FF"/>
              </a:solidFill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14818"/>
            <a:ext cx="52864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71613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14282" y="1500175"/>
            <a:ext cx="58579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1400" b="1" dirty="0" smtClean="0"/>
              <a:t> L’existence </a:t>
            </a:r>
            <a:r>
              <a:rPr lang="fr-FR" sz="1400" b="1" dirty="0" smtClean="0">
                <a:solidFill>
                  <a:srgbClr val="FF0000"/>
                </a:solidFill>
              </a:rPr>
              <a:t>de plusieurs chemins </a:t>
            </a:r>
            <a:r>
              <a:rPr lang="fr-FR" sz="1400" b="1" dirty="0" smtClean="0"/>
              <a:t>de migrations dans la colonne : </a:t>
            </a:r>
            <a:r>
              <a:rPr lang="fr-FR" sz="1400" b="1" dirty="0" smtClean="0">
                <a:latin typeface="+mj-lt"/>
                <a:cs typeface="Arial" charset="0"/>
              </a:rPr>
              <a:t>Diffusion turbulente </a:t>
            </a:r>
            <a:r>
              <a:rPr lang="fr-FR" sz="1400" b="1" dirty="0" smtClean="0">
                <a:solidFill>
                  <a:srgbClr val="FF33CC"/>
                </a:solidFill>
                <a:latin typeface="+mj-lt"/>
                <a:cs typeface="Arial" charset="0"/>
              </a:rPr>
              <a:t>d’Eddy </a:t>
            </a:r>
            <a:r>
              <a:rPr lang="fr-FR" sz="1400" b="1" dirty="0" smtClean="0">
                <a:latin typeface="+mj-lt"/>
                <a:cs typeface="Arial" charset="0"/>
              </a:rPr>
              <a:t>(Remplissage)</a:t>
            </a:r>
            <a:endParaRPr lang="fr-FR" sz="1400" b="1" dirty="0" smtClean="0">
              <a:latin typeface="+mj-lt"/>
            </a:endParaRPr>
          </a:p>
          <a:p>
            <a:pPr>
              <a:buFont typeface="Wingdings" pitchFamily="2" charset="2"/>
              <a:buChar char="ü"/>
            </a:pPr>
            <a:endParaRPr lang="fr-FR" sz="1400" b="1" dirty="0" smtClean="0"/>
          </a:p>
          <a:p>
            <a:pPr>
              <a:buFont typeface="Wingdings" pitchFamily="2" charset="2"/>
              <a:buChar char="ü"/>
            </a:pPr>
            <a:r>
              <a:rPr lang="fr-FR" sz="1400" b="1" dirty="0" smtClean="0"/>
              <a:t> A </a:t>
            </a:r>
            <a:r>
              <a:rPr lang="fr-FR" sz="1400" b="1" dirty="0" smtClean="0">
                <a:solidFill>
                  <a:srgbClr val="9A2684"/>
                </a:solidFill>
              </a:rPr>
              <a:t>ne dépend </a:t>
            </a:r>
            <a:r>
              <a:rPr lang="fr-FR" sz="1400" b="1" dirty="0" smtClean="0"/>
              <a:t>pas du débit</a:t>
            </a:r>
          </a:p>
          <a:p>
            <a:pPr>
              <a:buFont typeface="Wingdings" pitchFamily="2" charset="2"/>
              <a:buChar char="ü"/>
            </a:pPr>
            <a:endParaRPr lang="fr-FR" sz="1400" b="1" dirty="0" smtClean="0"/>
          </a:p>
          <a:p>
            <a:pPr>
              <a:buFont typeface="Wingdings" pitchFamily="2" charset="2"/>
              <a:buChar char="ü"/>
            </a:pPr>
            <a:r>
              <a:rPr lang="fr-FR" sz="1400" b="1" dirty="0" smtClean="0"/>
              <a:t> </a:t>
            </a:r>
            <a:r>
              <a:rPr lang="fr-FR" sz="1400" b="1" dirty="0" smtClean="0">
                <a:solidFill>
                  <a:srgbClr val="FF0000"/>
                </a:solidFill>
              </a:rPr>
              <a:t>Une distribution statistique </a:t>
            </a:r>
            <a:r>
              <a:rPr lang="fr-FR" sz="1400" b="1" dirty="0" smtClean="0"/>
              <a:t>des temps de rétention  </a:t>
            </a:r>
          </a:p>
          <a:p>
            <a:pPr>
              <a:buFont typeface="Wingdings" pitchFamily="2" charset="2"/>
              <a:buChar char="ü"/>
            </a:pPr>
            <a:endParaRPr lang="fr-FR" sz="1400" b="1" dirty="0" smtClean="0"/>
          </a:p>
          <a:p>
            <a:pPr>
              <a:buFont typeface="Wingdings" pitchFamily="2" charset="2"/>
              <a:buChar char="ü"/>
            </a:pPr>
            <a:r>
              <a:rPr lang="fr-FR" sz="1400" b="1" dirty="0" smtClean="0"/>
              <a:t> A      mauvais remplissage (plusieurs voies) </a:t>
            </a:r>
          </a:p>
          <a:p>
            <a:pPr>
              <a:buFont typeface="Wingdings" pitchFamily="2" charset="2"/>
              <a:buChar char="ü"/>
            </a:pPr>
            <a:endParaRPr lang="fr-FR" sz="1400" b="1" dirty="0" smtClean="0"/>
          </a:p>
          <a:p>
            <a:pPr>
              <a:buFont typeface="Wingdings" pitchFamily="2" charset="2"/>
              <a:buChar char="ü"/>
            </a:pPr>
            <a:r>
              <a:rPr lang="fr-FR" sz="1400" b="1" dirty="0" smtClean="0"/>
              <a:t> A       0 bon remplissage : l’effet de A est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 négligeable voir nul ( cas du colonne</a:t>
            </a:r>
          </a:p>
          <a:p>
            <a:r>
              <a:rPr lang="fr-FR" sz="1400" b="1" dirty="0" smtClean="0"/>
              <a:t> capillaire en CPG très peu de volume mort) 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</a:t>
            </a:r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endParaRPr lang="fr-FR" sz="1600" b="1" dirty="0" smtClean="0"/>
          </a:p>
          <a:p>
            <a:r>
              <a:rPr lang="fr-FR" sz="1600" b="1" dirty="0" smtClean="0"/>
              <a:t> </a:t>
            </a:r>
          </a:p>
          <a:p>
            <a:endParaRPr lang="fr-FR" sz="1600" b="1" dirty="0" smtClean="0"/>
          </a:p>
          <a:p>
            <a:endParaRPr lang="fr-FR" sz="1600" b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643306" y="2000240"/>
            <a:ext cx="3643338" cy="71438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500430" y="2928934"/>
            <a:ext cx="1857388" cy="121444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5400000" flipH="1" flipV="1">
            <a:off x="571472" y="3000372"/>
            <a:ext cx="285752" cy="14287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71472" y="3500438"/>
            <a:ext cx="357190" cy="2143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14282" y="4429132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  <a:latin typeface="+mj-lt"/>
              </a:rPr>
              <a:t>A = 2 l dp</a:t>
            </a:r>
            <a:r>
              <a:rPr lang="fr-FR" sz="1400" b="1" dirty="0" smtClean="0">
                <a:latin typeface="+mj-lt"/>
              </a:rPr>
              <a:t>.  l est une constante voisine de 1.  dp est le diamètre moyen des particules. Donc, plus </a:t>
            </a:r>
            <a:r>
              <a:rPr lang="fr-FR" sz="1400" b="1" dirty="0" smtClean="0">
                <a:solidFill>
                  <a:srgbClr val="FF0000"/>
                </a:solidFill>
                <a:latin typeface="+mj-lt"/>
              </a:rPr>
              <a:t>les particules sont petites </a:t>
            </a:r>
            <a:r>
              <a:rPr lang="fr-FR" sz="1400" b="1" dirty="0" smtClean="0">
                <a:latin typeface="+mj-lt"/>
              </a:rPr>
              <a:t>et plus le remplissage est homogène, plus </a:t>
            </a:r>
            <a:r>
              <a:rPr lang="fr-FR" sz="1400" b="1" dirty="0" smtClean="0">
                <a:solidFill>
                  <a:srgbClr val="FF0000"/>
                </a:solidFill>
                <a:latin typeface="+mj-lt"/>
              </a:rPr>
              <a:t>l'efficacité</a:t>
            </a:r>
            <a:r>
              <a:rPr lang="fr-FR" sz="1400" b="1" dirty="0" smtClean="0">
                <a:latin typeface="+mj-lt"/>
              </a:rPr>
              <a:t> de la colonne </a:t>
            </a:r>
            <a:r>
              <a:rPr lang="fr-FR" sz="1400" b="1" dirty="0" smtClean="0">
                <a:solidFill>
                  <a:srgbClr val="FF0000"/>
                </a:solidFill>
                <a:latin typeface="+mj-lt"/>
              </a:rPr>
              <a:t>augmente</a:t>
            </a:r>
            <a:r>
              <a:rPr lang="fr-FR" sz="1400" b="1" dirty="0" smtClean="0">
                <a:latin typeface="+mj-lt"/>
              </a:rPr>
              <a:t>.</a:t>
            </a:r>
          </a:p>
          <a:p>
            <a:endParaRPr lang="fr-FR" sz="1400" b="1" dirty="0" smtClean="0">
              <a:latin typeface="+mj-lt"/>
            </a:endParaRPr>
          </a:p>
          <a:p>
            <a:r>
              <a:rPr lang="fr-FR" sz="1400" b="1" dirty="0" err="1" smtClean="0">
                <a:latin typeface="+mj-lt"/>
              </a:rPr>
              <a:t>Particle</a:t>
            </a:r>
            <a:r>
              <a:rPr lang="fr-FR" sz="1400" b="1" dirty="0" smtClean="0">
                <a:latin typeface="+mj-lt"/>
              </a:rPr>
              <a:t> size    A     H     </a:t>
            </a:r>
            <a:r>
              <a:rPr lang="fr-FR" sz="1400" b="1" dirty="0" err="1" smtClean="0">
                <a:latin typeface="+mj-lt"/>
              </a:rPr>
              <a:t>Efficiency</a:t>
            </a:r>
            <a:r>
              <a:rPr lang="fr-FR" sz="1400" b="1" dirty="0" smtClean="0">
                <a:latin typeface="+mj-lt"/>
              </a:rPr>
              <a:t> </a:t>
            </a:r>
            <a:endParaRPr lang="fr-FR" sz="1400" b="1" dirty="0">
              <a:latin typeface="+mj-l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rot="5400000">
            <a:off x="1286646" y="6214288"/>
            <a:ext cx="285752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>
            <a:off x="1678761" y="6179363"/>
            <a:ext cx="285752" cy="714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16200000" flipH="1">
            <a:off x="2071670" y="6143644"/>
            <a:ext cx="285752" cy="14287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 flipH="1" flipV="1">
            <a:off x="3143240" y="6000768"/>
            <a:ext cx="285752" cy="14287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La diffusion moléculaire  longitudinale (terme B important en CPG)</a:t>
            </a:r>
            <a:endParaRPr lang="fr-FR" sz="2000" b="1" dirty="0">
              <a:solidFill>
                <a:srgbClr val="0000FF"/>
              </a:solidFill>
            </a:endParaRPr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929066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3"/>
            <a:ext cx="4357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42844" y="1500174"/>
            <a:ext cx="43577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Times New Roman"/>
                <a:cs typeface="Times New Roman"/>
              </a:rPr>
              <a:t>♦ </a:t>
            </a:r>
            <a:r>
              <a:rPr lang="fr-FR" sz="1400" b="1" dirty="0" smtClean="0">
                <a:solidFill>
                  <a:srgbClr val="9A2684"/>
                </a:solidFill>
                <a:latin typeface="+mj-lt"/>
              </a:rPr>
              <a:t>B = 2 g D</a:t>
            </a:r>
            <a:r>
              <a:rPr lang="fr-FR" sz="1400" b="1" baseline="-25000" dirty="0" smtClean="0">
                <a:solidFill>
                  <a:srgbClr val="9A2684"/>
                </a:solidFill>
                <a:latin typeface="+mj-lt"/>
              </a:rPr>
              <a:t>m</a:t>
            </a:r>
            <a:r>
              <a:rPr lang="fr-FR" sz="1400" b="1" dirty="0" smtClean="0">
                <a:solidFill>
                  <a:srgbClr val="9A2684"/>
                </a:solidFill>
                <a:latin typeface="+mj-lt"/>
              </a:rPr>
              <a:t> </a:t>
            </a:r>
            <a:r>
              <a:rPr lang="fr-FR" sz="1400" b="1" dirty="0" smtClean="0">
                <a:latin typeface="+mj-lt"/>
              </a:rPr>
              <a:t>où g est une constante (g&lt;1). </a:t>
            </a:r>
            <a:br>
              <a:rPr lang="fr-FR" sz="1400" b="1" dirty="0" smtClean="0">
                <a:latin typeface="+mj-lt"/>
              </a:rPr>
            </a:br>
            <a:r>
              <a:rPr lang="fr-FR" sz="1400" b="1" dirty="0" smtClean="0">
                <a:latin typeface="+mj-lt"/>
              </a:rPr>
              <a:t>et D</a:t>
            </a:r>
            <a:r>
              <a:rPr lang="fr-FR" sz="1400" b="1" baseline="-25000" dirty="0" smtClean="0">
                <a:latin typeface="+mj-lt"/>
              </a:rPr>
              <a:t>m</a:t>
            </a:r>
            <a:r>
              <a:rPr lang="fr-FR" sz="1400" b="1" dirty="0" smtClean="0">
                <a:latin typeface="+mj-lt"/>
              </a:rPr>
              <a:t> est le coefficient de diffusion du soluté dans la phase mobile.</a:t>
            </a:r>
          </a:p>
          <a:p>
            <a:r>
              <a:rPr lang="fr-FR" sz="1400" b="1" dirty="0" smtClean="0">
                <a:latin typeface="+mj-lt"/>
              </a:rPr>
              <a:t/>
            </a:r>
            <a:br>
              <a:rPr lang="fr-FR" sz="1400" b="1" dirty="0" smtClean="0">
                <a:latin typeface="+mj-lt"/>
              </a:rPr>
            </a:br>
            <a:r>
              <a:rPr lang="fr-FR" sz="1400" b="1" dirty="0" smtClean="0">
                <a:latin typeface="Times New Roman"/>
                <a:cs typeface="Times New Roman"/>
              </a:rPr>
              <a:t>♦ </a:t>
            </a:r>
            <a:r>
              <a:rPr lang="fr-FR" sz="1400" b="1" dirty="0" smtClean="0">
                <a:latin typeface="+mj-lt"/>
              </a:rPr>
              <a:t>Le terme </a:t>
            </a:r>
            <a:r>
              <a:rPr lang="fr-FR" sz="1400" b="1" dirty="0" smtClean="0">
                <a:solidFill>
                  <a:srgbClr val="9A2684"/>
                </a:solidFill>
                <a:latin typeface="+mj-lt"/>
              </a:rPr>
              <a:t>B/u</a:t>
            </a:r>
            <a:r>
              <a:rPr lang="fr-FR" sz="1400" b="1" dirty="0" smtClean="0">
                <a:latin typeface="+mj-lt"/>
              </a:rPr>
              <a:t> est évidemment inversement proportionnel à u. </a:t>
            </a:r>
            <a:r>
              <a:rPr lang="fr-FR" sz="1400" b="1" dirty="0" smtClean="0">
                <a:solidFill>
                  <a:srgbClr val="9A2684"/>
                </a:solidFill>
                <a:latin typeface="+mj-lt"/>
              </a:rPr>
              <a:t>L'efficacité d'une colonne augmente avec la vitesse de la phase mobile</a:t>
            </a:r>
            <a:r>
              <a:rPr lang="fr-FR" sz="1400" b="1" dirty="0" smtClean="0">
                <a:latin typeface="+mj-lt"/>
              </a:rPr>
              <a:t>.</a:t>
            </a:r>
          </a:p>
          <a:p>
            <a:r>
              <a:rPr lang="fr-FR" sz="1400" b="1" dirty="0" smtClean="0">
                <a:latin typeface="+mj-lt"/>
              </a:rPr>
              <a:t>Ceci peut expliquer les bonnes séparations obtenues en HPLC</a:t>
            </a:r>
          </a:p>
          <a:p>
            <a:endParaRPr lang="fr-FR" sz="1400" b="1" dirty="0" smtClean="0">
              <a:latin typeface="+mj-lt"/>
            </a:endParaRPr>
          </a:p>
          <a:p>
            <a:r>
              <a:rPr lang="fr-FR" sz="1400" b="1" dirty="0" smtClean="0">
                <a:latin typeface="+mj-lt"/>
                <a:cs typeface="Times New Roman"/>
              </a:rPr>
              <a:t>♦ Le </a:t>
            </a:r>
            <a:r>
              <a:rPr lang="fr-FR" sz="1400" b="1" dirty="0" smtClean="0">
                <a:latin typeface="+mj-lt"/>
              </a:rPr>
              <a:t> terme D</a:t>
            </a:r>
            <a:r>
              <a:rPr lang="fr-FR" sz="1400" b="1" baseline="-25000" dirty="0" smtClean="0">
                <a:latin typeface="+mj-lt"/>
              </a:rPr>
              <a:t>m</a:t>
            </a:r>
            <a:r>
              <a:rPr lang="fr-FR" sz="1400" b="1" dirty="0" smtClean="0">
                <a:latin typeface="+mj-lt"/>
              </a:rPr>
              <a:t> est environ 5 fois plus grand en CPG qu'en CPL, il en résulte que </a:t>
            </a:r>
            <a:r>
              <a:rPr lang="fr-FR" sz="1400" b="1" dirty="0" smtClean="0">
                <a:solidFill>
                  <a:srgbClr val="9A2684"/>
                </a:solidFill>
                <a:latin typeface="+mj-lt"/>
              </a:rPr>
              <a:t>la contribution de la diffusion longitudinale est presque négligeable en HPLC.</a:t>
            </a:r>
            <a:endParaRPr lang="fr-FR" sz="1400" b="1" dirty="0">
              <a:solidFill>
                <a:srgbClr val="9A2684"/>
              </a:solidFill>
              <a:latin typeface="+mj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4643446"/>
            <a:ext cx="43577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/>
                <a:cs typeface="Times New Roman"/>
              </a:rPr>
              <a:t>● </a:t>
            </a:r>
            <a:r>
              <a:rPr lang="fr-FR" sz="1400" b="1" dirty="0" smtClean="0">
                <a:cs typeface="Times New Roman"/>
              </a:rPr>
              <a:t>u     peu de temps est laisser au soluté pour une large diffusion ; on obtient un pic moins large avec moins de « B »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● </a:t>
            </a:r>
            <a:r>
              <a:rPr lang="fr-FR" sz="1400" b="1" dirty="0" smtClean="0">
                <a:latin typeface="+mj-lt"/>
                <a:cs typeface="Times New Roman"/>
              </a:rPr>
              <a:t>u     plus de diffusion axiale du soluté (bande)  ; on obtient un pic plus large avec plus de « B » </a:t>
            </a:r>
          </a:p>
          <a:p>
            <a:endParaRPr lang="fr-FR" sz="1400" b="1" dirty="0" smtClean="0">
              <a:latin typeface="+mj-lt"/>
              <a:cs typeface="Times New Roman"/>
            </a:endParaRPr>
          </a:p>
          <a:p>
            <a:r>
              <a:rPr lang="fr-FR" sz="1400" b="1" dirty="0" smtClean="0">
                <a:latin typeface="+mj-lt"/>
                <a:cs typeface="Times New Roman"/>
              </a:rPr>
              <a:t>u       B </a:t>
            </a:r>
            <a:r>
              <a:rPr lang="fr-FR" sz="1400" b="1" dirty="0" err="1" smtClean="0">
                <a:latin typeface="+mj-lt"/>
                <a:cs typeface="Times New Roman"/>
              </a:rPr>
              <a:t>term</a:t>
            </a:r>
            <a:r>
              <a:rPr lang="fr-FR" sz="1400" b="1" dirty="0" smtClean="0">
                <a:latin typeface="+mj-lt"/>
                <a:cs typeface="Times New Roman"/>
              </a:rPr>
              <a:t>     H        </a:t>
            </a:r>
            <a:r>
              <a:rPr lang="fr-FR" sz="1400" b="1" dirty="0" err="1" smtClean="0">
                <a:latin typeface="+mj-lt"/>
                <a:cs typeface="Times New Roman"/>
              </a:rPr>
              <a:t>efficiency</a:t>
            </a:r>
            <a:r>
              <a:rPr lang="fr-FR" sz="1400" b="1" dirty="0" smtClean="0">
                <a:latin typeface="+mj-lt"/>
                <a:cs typeface="Times New Roman"/>
              </a:rPr>
              <a:t>     </a:t>
            </a:r>
          </a:p>
          <a:p>
            <a:endParaRPr lang="fr-FR" sz="1400" b="1" dirty="0">
              <a:latin typeface="+mj-lt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rot="5400000" flipH="1" flipV="1">
            <a:off x="607191" y="4750603"/>
            <a:ext cx="214314" cy="14287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6200000" flipH="1">
            <a:off x="642910" y="5500702"/>
            <a:ext cx="142876" cy="14287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 flipH="1" flipV="1">
            <a:off x="464315" y="6250801"/>
            <a:ext cx="214314" cy="142876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H="1">
            <a:off x="1250133" y="6393677"/>
            <a:ext cx="357190" cy="142876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>
            <a:off x="1714480" y="6357958"/>
            <a:ext cx="357190" cy="214314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3036083" y="6250801"/>
            <a:ext cx="357190" cy="285752"/>
          </a:xfrm>
          <a:prstGeom prst="straightConnector1">
            <a:avLst/>
          </a:prstGeom>
          <a:ln w="2857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1000132"/>
          </a:xfrm>
        </p:spPr>
        <p:txBody>
          <a:bodyPr>
            <a:normAutofit/>
          </a:bodyPr>
          <a:lstStyle/>
          <a:p>
            <a:r>
              <a:rPr lang="fr-FR" sz="2700" b="1" dirty="0" smtClean="0">
                <a:solidFill>
                  <a:srgbClr val="0000FF"/>
                </a:solidFill>
              </a:rPr>
              <a:t>Le terme spécifique au transfert de masse (C)</a:t>
            </a:r>
            <a:endParaRPr lang="fr-FR" sz="2700" dirty="0"/>
          </a:p>
        </p:txBody>
      </p:sp>
      <p:pic>
        <p:nvPicPr>
          <p:cNvPr id="4" name="Picture 5"/>
          <p:cNvPicPr>
            <a:picLocks noGrp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2357430"/>
            <a:ext cx="2071702" cy="12858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14282" y="1500174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Le terme C est dû à </a:t>
            </a:r>
            <a:r>
              <a:rPr lang="fr-FR" sz="1600" b="1" dirty="0" smtClean="0">
                <a:solidFill>
                  <a:srgbClr val="9A2684"/>
                </a:solidFill>
              </a:rPr>
              <a:t>la résistance au transfert du soluté entre les deux phases </a:t>
            </a:r>
            <a:r>
              <a:rPr lang="fr-FR" sz="1600" b="1" dirty="0" smtClean="0"/>
              <a:t>. Cet effet important lorsque </a:t>
            </a:r>
            <a:r>
              <a:rPr lang="fr-FR" sz="1600" b="1" dirty="0" smtClean="0">
                <a:solidFill>
                  <a:srgbClr val="9A2684"/>
                </a:solidFill>
              </a:rPr>
              <a:t>le passage</a:t>
            </a:r>
            <a:r>
              <a:rPr lang="fr-FR" sz="1600" b="1" dirty="0" smtClean="0"/>
              <a:t> du soluté est </a:t>
            </a:r>
            <a:r>
              <a:rPr lang="fr-FR" sz="1600" b="1" dirty="0" smtClean="0">
                <a:solidFill>
                  <a:srgbClr val="9A2684"/>
                </a:solidFill>
              </a:rPr>
              <a:t>trop rapide </a:t>
            </a:r>
            <a:r>
              <a:rPr lang="fr-FR" sz="1600" b="1" dirty="0" smtClean="0"/>
              <a:t>ce qui empêcherait l’équilibre de s’établir correctement ainsi que la séparation est grande</a:t>
            </a:r>
            <a:endParaRPr lang="fr-FR" sz="16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14348" y="278605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214818"/>
            <a:ext cx="88582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500298" y="2357431"/>
            <a:ext cx="6429420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fr-FR" altLang="fr-FR" b="1" dirty="0" smtClean="0">
                <a:solidFill>
                  <a:srgbClr val="0000FF"/>
                </a:solidFill>
              </a:rPr>
              <a:t>C</a:t>
            </a:r>
            <a:r>
              <a:rPr lang="fr-FR" altLang="fr-FR" sz="1400" b="1" dirty="0" smtClean="0">
                <a:latin typeface="Garamond" pitchFamily="18" charset="0"/>
              </a:rPr>
              <a:t> = transfert de masse représente les inégalités de passage des molécules d’une phase à l’autre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fr-FR" altLang="fr-FR" sz="1400" b="1" dirty="0" smtClean="0">
                <a:latin typeface="Garamond" pitchFamily="18" charset="0"/>
              </a:rPr>
              <a:t>Toutes les molécules ne sont pas entraînées à la même vitesse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fr-FR" altLang="fr-FR" sz="1400" b="1" dirty="0" smtClean="0">
                <a:latin typeface="Garamond" pitchFamily="18" charset="0"/>
              </a:rPr>
              <a:t>Le contact entre phase mobile et phase stationnaire ne s’effectue pas partout de manière identique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fr-FR" altLang="fr-FR" sz="1400" b="1" dirty="0" smtClean="0">
                <a:latin typeface="Garamond" pitchFamily="18" charset="0"/>
              </a:rPr>
              <a:t>Le molécules de solutés dans la phase stationnaire sont situées à des distance variables de la phase mobile</a:t>
            </a:r>
            <a:endParaRPr lang="fr-FR" altLang="fr-FR" sz="14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Le rôle primordiale de dp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latin typeface="Times New Roman"/>
                <a:cs typeface="Times New Roman"/>
              </a:rPr>
              <a:t>♦ </a:t>
            </a:r>
            <a:r>
              <a:rPr lang="fr-FR" sz="1600" b="1" dirty="0" smtClean="0">
                <a:latin typeface="+mj-lt"/>
                <a:cs typeface="Times New Roman"/>
              </a:rPr>
              <a:t>Pour améliore l’efficacité de la colonne il faut agir sur le dp diamètre des particules de la phase stationnaire :</a:t>
            </a: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>
              <a:buClrTx/>
              <a:buFont typeface="Wingdings" pitchFamily="2" charset="2"/>
              <a:buChar char="Ø"/>
            </a:pPr>
            <a:endParaRPr lang="fr-FR" sz="1600" b="1" dirty="0"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6413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143380"/>
            <a:ext cx="70913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71472" y="257174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Formule empirique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000232" y="3143248"/>
            <a:ext cx="428628" cy="1588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85720" y="585789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+mj-lt"/>
              </a:rPr>
              <a:t>dp = 5</a:t>
            </a:r>
            <a:r>
              <a:rPr lang="el-GR" sz="1400" b="1" dirty="0" smtClean="0">
                <a:latin typeface="+mj-lt"/>
                <a:cs typeface="Times New Roman"/>
              </a:rPr>
              <a:t>μ</a:t>
            </a:r>
            <a:r>
              <a:rPr lang="fr-FR" sz="1400" b="1" dirty="0" smtClean="0">
                <a:latin typeface="+mj-lt"/>
                <a:cs typeface="Times New Roman"/>
              </a:rPr>
              <a:t>m en 1990 dp = 3,5 </a:t>
            </a:r>
            <a:r>
              <a:rPr lang="el-GR" sz="1400" b="1" dirty="0" smtClean="0">
                <a:latin typeface="+mj-lt"/>
                <a:cs typeface="Times New Roman"/>
              </a:rPr>
              <a:t>μ</a:t>
            </a:r>
            <a:r>
              <a:rPr lang="fr-FR" sz="1400" b="1" dirty="0" smtClean="0">
                <a:latin typeface="+mj-lt"/>
                <a:cs typeface="Times New Roman"/>
              </a:rPr>
              <a:t>m en 2004 dp = 1,7 </a:t>
            </a:r>
            <a:r>
              <a:rPr lang="el-GR" sz="1400" b="1" dirty="0" smtClean="0">
                <a:latin typeface="+mj-lt"/>
                <a:cs typeface="Times New Roman"/>
              </a:rPr>
              <a:t>μ</a:t>
            </a:r>
            <a:r>
              <a:rPr lang="fr-FR" sz="1400" b="1" dirty="0" smtClean="0">
                <a:latin typeface="+mj-lt"/>
                <a:cs typeface="Times New Roman"/>
              </a:rPr>
              <a:t>m risque de </a:t>
            </a:r>
            <a:r>
              <a:rPr lang="fr-FR" sz="1400" b="1" dirty="0" smtClean="0">
                <a:solidFill>
                  <a:srgbClr val="0000FF"/>
                </a:solidFill>
                <a:latin typeface="+mj-lt"/>
                <a:cs typeface="Times New Roman"/>
              </a:rPr>
              <a:t>colmatage </a:t>
            </a:r>
            <a:r>
              <a:rPr lang="fr-FR" sz="1400" b="1" dirty="0" smtClean="0">
                <a:latin typeface="+mj-lt"/>
                <a:cs typeface="Times New Roman"/>
              </a:rPr>
              <a:t>de la colonne et travail à des débits forts (</a:t>
            </a:r>
            <a:r>
              <a:rPr lang="fr-FR" sz="1400" b="1" dirty="0" smtClean="0">
                <a:solidFill>
                  <a:srgbClr val="0000FF"/>
                </a:solidFill>
                <a:latin typeface="+mj-lt"/>
                <a:cs typeface="Times New Roman"/>
              </a:rPr>
              <a:t>surpression</a:t>
            </a:r>
            <a:r>
              <a:rPr lang="fr-FR" sz="1400" b="1" dirty="0" smtClean="0">
                <a:latin typeface="+mj-lt"/>
                <a:cs typeface="Times New Roman"/>
              </a:rPr>
              <a:t>)</a:t>
            </a:r>
            <a:endParaRPr lang="fr-FR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La perte de charge sur une colonne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600" dirty="0" smtClean="0">
                <a:latin typeface="Times New Roman"/>
                <a:cs typeface="Times New Roman"/>
              </a:rPr>
              <a:t>● </a:t>
            </a:r>
            <a:r>
              <a:rPr lang="fr-FR" sz="1600" b="1" dirty="0" smtClean="0">
                <a:latin typeface="+mj-lt"/>
                <a:cs typeface="Times New Roman"/>
              </a:rPr>
              <a:t>la perte de charge représente </a:t>
            </a:r>
            <a:r>
              <a:rPr lang="fr-FR" sz="1600" b="1" dirty="0" smtClean="0">
                <a:solidFill>
                  <a:srgbClr val="FF33CC"/>
                </a:solidFill>
                <a:latin typeface="+mj-lt"/>
                <a:cs typeface="Times New Roman"/>
              </a:rPr>
              <a:t>la différence de pression </a:t>
            </a:r>
            <a:r>
              <a:rPr lang="fr-FR" sz="1600" b="1" dirty="0" smtClean="0">
                <a:latin typeface="+mj-lt"/>
                <a:cs typeface="Times New Roman"/>
              </a:rPr>
              <a:t>entre l’entrée de la colonne et sa sortie (CPG) :</a:t>
            </a: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 algn="ctr">
              <a:buNone/>
            </a:pP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∆P = P1 – P2 = (</a:t>
            </a:r>
            <a:r>
              <a:rPr lang="el-GR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lang="fr-FR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fr-FR" sz="1600" b="1" dirty="0" smtClean="0">
                <a:solidFill>
                  <a:srgbClr val="FF0000"/>
                </a:solidFill>
                <a:latin typeface="+mj-lt"/>
                <a:cs typeface="Times New Roman"/>
              </a:rPr>
              <a:t>L .v /K°) </a:t>
            </a:r>
          </a:p>
          <a:p>
            <a:pPr>
              <a:buNone/>
            </a:pPr>
            <a:endParaRPr lang="fr-FR" sz="1600" b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fr-FR" sz="1600" b="1" dirty="0" smtClean="0">
                <a:latin typeface="+mj-lt"/>
                <a:cs typeface="Times New Roman"/>
              </a:rPr>
              <a:t>K° = (dp</a:t>
            </a:r>
            <a:r>
              <a:rPr lang="fr-FR" sz="1600" b="1" baseline="30000" dirty="0" smtClean="0">
                <a:latin typeface="+mj-lt"/>
                <a:cs typeface="Times New Roman"/>
              </a:rPr>
              <a:t>2</a:t>
            </a:r>
            <a:r>
              <a:rPr lang="fr-FR" sz="1600" b="1" dirty="0" smtClean="0">
                <a:latin typeface="+mj-lt"/>
                <a:cs typeface="Times New Roman"/>
              </a:rPr>
              <a:t>/180)(</a:t>
            </a:r>
            <a:r>
              <a:rPr lang="el-GR" sz="1600" b="1" dirty="0" smtClean="0">
                <a:latin typeface="Times New Roman"/>
                <a:cs typeface="Times New Roman"/>
              </a:rPr>
              <a:t>ε</a:t>
            </a:r>
            <a:r>
              <a:rPr lang="fr-FR" sz="1600" b="1" baseline="30000" dirty="0" smtClean="0">
                <a:latin typeface="Times New Roman"/>
                <a:cs typeface="Times New Roman"/>
              </a:rPr>
              <a:t>3</a:t>
            </a:r>
            <a:r>
              <a:rPr lang="fr-FR" sz="1600" b="1" dirty="0" smtClean="0">
                <a:latin typeface="Times New Roman"/>
                <a:cs typeface="Times New Roman"/>
              </a:rPr>
              <a:t>)/(1-</a:t>
            </a:r>
            <a:r>
              <a:rPr lang="el-GR" sz="1600" b="1" dirty="0" smtClean="0">
                <a:latin typeface="Times New Roman"/>
                <a:cs typeface="Times New Roman"/>
              </a:rPr>
              <a:t>ε</a:t>
            </a:r>
            <a:r>
              <a:rPr lang="fr-FR" sz="1600" b="1" dirty="0" smtClean="0">
                <a:latin typeface="Times New Roman"/>
                <a:cs typeface="Times New Roman"/>
              </a:rPr>
              <a:t>)</a:t>
            </a:r>
            <a:r>
              <a:rPr lang="fr-FR" sz="1600" b="1" baseline="30000" dirty="0" smtClean="0">
                <a:latin typeface="Times New Roman"/>
                <a:cs typeface="Times New Roman"/>
              </a:rPr>
              <a:t>2</a:t>
            </a:r>
            <a:r>
              <a:rPr lang="fr-FR" sz="1600" b="1" dirty="0" smtClean="0">
                <a:latin typeface="Times New Roman"/>
                <a:cs typeface="Times New Roman"/>
              </a:rPr>
              <a:t> </a:t>
            </a:r>
          </a:p>
          <a:p>
            <a:pPr>
              <a:buNone/>
            </a:pPr>
            <a:endParaRPr lang="fr-FR" sz="1600" b="1" dirty="0" smtClean="0">
              <a:latin typeface="Times New Roman"/>
              <a:cs typeface="Times New Roman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∆P  </a:t>
            </a:r>
            <a:r>
              <a:rPr lang="fr-FR" sz="1600" b="1" dirty="0" smtClean="0">
                <a:latin typeface="Times New Roman"/>
                <a:cs typeface="Times New Roman"/>
              </a:rPr>
              <a:t>: perte de charge en barye =  10</a:t>
            </a:r>
            <a:r>
              <a:rPr lang="fr-FR" sz="1600" b="1" baseline="30000" dirty="0" smtClean="0">
                <a:latin typeface="Times New Roman"/>
                <a:cs typeface="Times New Roman"/>
              </a:rPr>
              <a:t>-6</a:t>
            </a:r>
            <a:r>
              <a:rPr lang="fr-FR" sz="1600" b="1" dirty="0" smtClean="0">
                <a:latin typeface="Times New Roman"/>
                <a:cs typeface="Times New Roman"/>
              </a:rPr>
              <a:t> bars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l-GR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η</a:t>
            </a:r>
            <a:r>
              <a:rPr lang="fr-FR" sz="1600" b="1" dirty="0" smtClean="0">
                <a:latin typeface="Times New Roman"/>
                <a:cs typeface="Times New Roman"/>
              </a:rPr>
              <a:t> : viscosité (poise)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lang="fr-FR" sz="1600" b="1" dirty="0" smtClean="0">
                <a:latin typeface="Times New Roman"/>
                <a:cs typeface="Times New Roman"/>
              </a:rPr>
              <a:t> : longueur de la colonne en cm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lang="fr-FR" sz="1600" b="1" dirty="0" smtClean="0">
                <a:latin typeface="Times New Roman"/>
                <a:cs typeface="Times New Roman"/>
              </a:rPr>
              <a:t> : vitesse de la phase mobile en cm/s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K°</a:t>
            </a:r>
            <a:r>
              <a:rPr lang="fr-FR" sz="1600" b="1" dirty="0" smtClean="0">
                <a:latin typeface="Times New Roman"/>
                <a:cs typeface="Times New Roman"/>
              </a:rPr>
              <a:t> : constante de la perméabilité en cm</a:t>
            </a:r>
            <a:r>
              <a:rPr lang="fr-FR" sz="1600" b="1" baseline="30000" dirty="0" smtClean="0">
                <a:latin typeface="Times New Roman"/>
                <a:cs typeface="Times New Roman"/>
              </a:rPr>
              <a:t>2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FR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dp</a:t>
            </a:r>
            <a:r>
              <a:rPr lang="fr-FR" sz="1600" b="1" dirty="0" smtClean="0">
                <a:latin typeface="Times New Roman"/>
                <a:cs typeface="Times New Roman"/>
              </a:rPr>
              <a:t> : diamètre des particules en cm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l-GR" sz="1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ε</a:t>
            </a:r>
            <a:r>
              <a:rPr lang="fr-FR" sz="1600" b="1" dirty="0" smtClean="0">
                <a:latin typeface="Times New Roman"/>
                <a:cs typeface="Times New Roman"/>
              </a:rPr>
              <a:t> : porosité interstitielle (volume interstitiel de la colonne /volume total) </a:t>
            </a:r>
          </a:p>
          <a:p>
            <a:pPr>
              <a:buClrTx/>
              <a:buFont typeface="Wingdings" pitchFamily="2" charset="2"/>
              <a:buChar char="Ø"/>
            </a:pPr>
            <a:endParaRPr lang="fr-FR" sz="1600" b="1" dirty="0">
              <a:latin typeface="+mj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Optimisation des paramètres d’une analyse chromatographique</a:t>
            </a:r>
            <a:br>
              <a:rPr lang="fr-FR" sz="2000" b="1" dirty="0" smtClean="0">
                <a:solidFill>
                  <a:srgbClr val="0000FF"/>
                </a:solidFill>
              </a:rPr>
            </a:b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27966" cy="483091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1800" b="1" dirty="0" smtClean="0">
                <a:latin typeface="+mj-lt"/>
                <a:cs typeface="Times New Roman"/>
              </a:rPr>
              <a:t>L’objectif limite est d’obtenir </a:t>
            </a:r>
            <a:r>
              <a:rPr lang="fr-FR" sz="1800" b="1" dirty="0" smtClean="0">
                <a:solidFill>
                  <a:srgbClr val="FF33CC"/>
                </a:solidFill>
                <a:latin typeface="+mj-lt"/>
                <a:cs typeface="Times New Roman"/>
              </a:rPr>
              <a:t>une résolution élevée </a:t>
            </a:r>
            <a:r>
              <a:rPr lang="fr-FR" sz="1800" b="1" dirty="0" smtClean="0">
                <a:latin typeface="+mj-lt"/>
                <a:cs typeface="Times New Roman"/>
              </a:rPr>
              <a:t>en un </a:t>
            </a:r>
            <a:r>
              <a:rPr lang="fr-FR" sz="1800" b="1" dirty="0" smtClean="0">
                <a:solidFill>
                  <a:srgbClr val="FF33CC"/>
                </a:solidFill>
                <a:latin typeface="+mj-lt"/>
                <a:cs typeface="Times New Roman"/>
              </a:rPr>
              <a:t>temps </a:t>
            </a:r>
            <a:r>
              <a:rPr lang="fr-FR" sz="1800" b="1" dirty="0" smtClean="0">
                <a:latin typeface="+mj-lt"/>
                <a:cs typeface="Times New Roman"/>
              </a:rPr>
              <a:t>d’analyse très </a:t>
            </a:r>
            <a:r>
              <a:rPr lang="fr-FR" sz="1800" b="1" dirty="0" smtClean="0">
                <a:solidFill>
                  <a:srgbClr val="FF33CC"/>
                </a:solidFill>
                <a:latin typeface="+mj-lt"/>
                <a:cs typeface="Times New Roman"/>
              </a:rPr>
              <a:t>court </a:t>
            </a:r>
          </a:p>
          <a:p>
            <a:pPr algn="just">
              <a:buNone/>
            </a:pPr>
            <a:r>
              <a:rPr lang="fr-FR" sz="1800" dirty="0" smtClean="0">
                <a:latin typeface="Times New Roman"/>
                <a:cs typeface="Times New Roman"/>
              </a:rPr>
              <a:t>♦ </a:t>
            </a:r>
            <a:r>
              <a:rPr lang="fr-FR" sz="1800" b="1" dirty="0" smtClean="0">
                <a:latin typeface="+mj-lt"/>
                <a:cs typeface="Times New Roman"/>
              </a:rPr>
              <a:t>On peut :</a:t>
            </a:r>
          </a:p>
          <a:p>
            <a:pPr algn="just">
              <a:buNone/>
            </a:pPr>
            <a:endParaRPr lang="fr-FR" sz="1800" b="1" dirty="0" smtClean="0">
              <a:solidFill>
                <a:srgbClr val="FF33CC"/>
              </a:solidFill>
              <a:latin typeface="+mj-lt"/>
              <a:cs typeface="Times New Roman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1800" b="1" dirty="0" smtClean="0">
                <a:latin typeface="+mj-lt"/>
                <a:cs typeface="Times New Roman"/>
              </a:rPr>
              <a:t>Augmenter la 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longueur de la colonne :</a:t>
            </a:r>
          </a:p>
          <a:p>
            <a:pPr algn="just">
              <a:buClrTx/>
              <a:buNone/>
            </a:pPr>
            <a:endParaRPr lang="fr-FR" sz="1800" b="1" dirty="0" smtClean="0">
              <a:solidFill>
                <a:srgbClr val="9A2684"/>
              </a:solidFill>
              <a:latin typeface="+mj-lt"/>
              <a:cs typeface="Times New Roman"/>
            </a:endParaRPr>
          </a:p>
          <a:p>
            <a:pPr algn="just">
              <a:buClrTx/>
              <a:buNone/>
            </a:pP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	</a:t>
            </a:r>
            <a:r>
              <a:rPr lang="fr-FR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►</a:t>
            </a:r>
            <a:r>
              <a:rPr lang="fr-FR" sz="1800" b="1" dirty="0" smtClean="0">
                <a:solidFill>
                  <a:srgbClr val="9A2684"/>
                </a:solidFill>
                <a:latin typeface="Times New Roman"/>
                <a:cs typeface="Times New Roman"/>
              </a:rPr>
              <a:t> La variation importante </a:t>
            </a:r>
            <a:r>
              <a:rPr lang="fr-FR" sz="1800" b="1" dirty="0" smtClean="0">
                <a:latin typeface="Times New Roman"/>
                <a:cs typeface="Times New Roman"/>
              </a:rPr>
              <a:t>en CPG : colonne capillaire (analyse qualitative) </a:t>
            </a:r>
            <a:r>
              <a:rPr lang="fr-FR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 bute privilégié est la séparation </a:t>
            </a:r>
            <a:r>
              <a:rPr lang="fr-FR" sz="1800" b="1" dirty="0" smtClean="0">
                <a:latin typeface="Times New Roman"/>
                <a:cs typeface="Times New Roman"/>
              </a:rPr>
              <a:t>et non pas la quantification des produits.</a:t>
            </a:r>
          </a:p>
          <a:p>
            <a:pPr algn="just">
              <a:buClrTx/>
              <a:buNone/>
            </a:pPr>
            <a:endParaRPr lang="fr-FR" sz="1800" b="1" dirty="0" smtClean="0">
              <a:latin typeface="Times New Roman"/>
              <a:cs typeface="Times New Roman"/>
            </a:endParaRPr>
          </a:p>
          <a:p>
            <a:pPr algn="just">
              <a:buClrTx/>
              <a:buNone/>
            </a:pPr>
            <a:r>
              <a:rPr lang="fr-FR" sz="1800" b="1" dirty="0" smtClean="0">
                <a:latin typeface="Times New Roman"/>
                <a:cs typeface="Times New Roman"/>
              </a:rPr>
              <a:t>	</a:t>
            </a:r>
            <a:r>
              <a:rPr lang="fr-FR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►</a:t>
            </a:r>
            <a:r>
              <a:rPr lang="fr-FR" sz="1800" b="1" dirty="0" smtClean="0">
                <a:latin typeface="Times New Roman"/>
                <a:cs typeface="Times New Roman"/>
              </a:rPr>
              <a:t>La marge de variation de L en HPLC est </a:t>
            </a:r>
            <a:r>
              <a:rPr lang="fr-FR" sz="1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limitée</a:t>
            </a:r>
            <a:r>
              <a:rPr lang="fr-FR" sz="1800" b="1" dirty="0" smtClean="0">
                <a:latin typeface="Times New Roman"/>
                <a:cs typeface="Times New Roman"/>
              </a:rPr>
              <a:t> entre 15 et 50 cm </a:t>
            </a:r>
          </a:p>
          <a:p>
            <a:pPr algn="just">
              <a:buClrTx/>
              <a:buNone/>
            </a:pPr>
            <a:endParaRPr lang="fr-FR" sz="1800" b="1" dirty="0" smtClean="0">
              <a:latin typeface="+mj-lt"/>
              <a:cs typeface="Times New Roman"/>
            </a:endParaRPr>
          </a:p>
          <a:p>
            <a:pPr algn="just">
              <a:buClrTx/>
              <a:buNone/>
            </a:pP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	</a:t>
            </a:r>
            <a:r>
              <a:rPr lang="fr-FR" sz="1800" b="1" dirty="0" smtClean="0">
                <a:solidFill>
                  <a:srgbClr val="0000FF"/>
                </a:solidFill>
                <a:latin typeface="+mj-lt"/>
                <a:cs typeface="Times New Roman"/>
              </a:rPr>
              <a:t>►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 le choix de L optimale dépende de principalement de : ta, Rs et H et </a:t>
            </a:r>
            <a:r>
              <a:rPr lang="fr-FR" sz="1800" b="1" dirty="0" smtClean="0">
                <a:solidFill>
                  <a:srgbClr val="9A2684"/>
                </a:solidFill>
                <a:latin typeface="Times New Roman"/>
                <a:cs typeface="Times New Roman"/>
              </a:rPr>
              <a:t>∆P</a:t>
            </a:r>
            <a:r>
              <a:rPr lang="fr-FR" sz="1800" b="1" dirty="0" smtClean="0">
                <a:solidFill>
                  <a:srgbClr val="9A2684"/>
                </a:solidFill>
                <a:latin typeface="+mj-lt"/>
                <a:cs typeface="Times New Roman"/>
              </a:rPr>
              <a:t>. Il doit se faire dès le départ en fonction de L et de son diamètre interne</a:t>
            </a:r>
            <a:endParaRPr lang="fr-FR" sz="1800" b="1" dirty="0" smtClean="0">
              <a:latin typeface="+mj-lt"/>
              <a:cs typeface="Times New Roman"/>
            </a:endParaRPr>
          </a:p>
          <a:p>
            <a:pPr algn="just">
              <a:buClrTx/>
              <a:buNone/>
            </a:pPr>
            <a:r>
              <a:rPr lang="fr-FR" sz="1800" b="1" dirty="0" smtClean="0">
                <a:latin typeface="+mj-lt"/>
                <a:cs typeface="Times New Roman"/>
              </a:rPr>
              <a:t>	</a:t>
            </a:r>
            <a:r>
              <a:rPr lang="fr-FR" sz="18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fr-FR" sz="1800" b="1" dirty="0" smtClean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L’effet de changement de la longueur de la colonne sur certains paramètres chromatographiques</a:t>
            </a:r>
            <a:endParaRPr lang="fr-FR" sz="20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2319" y="1660525"/>
            <a:ext cx="75628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</a:rPr>
              <a:t>suite</a:t>
            </a:r>
            <a:endParaRPr lang="fr-FR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4463" y="1527175"/>
            <a:ext cx="505856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714489"/>
            <a:ext cx="2000263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 descr="http://www.snv.jussieu.fr/bmedia/lafont/chromato/chromato1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857365"/>
            <a:ext cx="4286250" cy="2143140"/>
          </a:xfrm>
          <a:prstGeom prst="rect">
            <a:avLst/>
          </a:prstGeom>
          <a:noFill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929066"/>
            <a:ext cx="3333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Optimisation de la résolution </a:t>
            </a: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fr-FR" sz="2000" b="1" dirty="0" smtClean="0">
                <a:cs typeface="Times New Roman"/>
              </a:rPr>
              <a:t>Diminuer </a:t>
            </a:r>
            <a:r>
              <a:rPr lang="fr-FR" sz="2000" b="1" dirty="0" smtClean="0">
                <a:solidFill>
                  <a:srgbClr val="9A2684"/>
                </a:solidFill>
                <a:cs typeface="Times New Roman"/>
              </a:rPr>
              <a:t>le diamètre des particules </a:t>
            </a:r>
            <a:r>
              <a:rPr lang="fr-FR" sz="2000" b="1" dirty="0" smtClean="0">
                <a:cs typeface="Times New Roman"/>
              </a:rPr>
              <a:t>(H diminue mais </a:t>
            </a:r>
            <a:r>
              <a:rPr lang="fr-FR" sz="2000" b="1" dirty="0" smtClean="0">
                <a:latin typeface="Times New Roman"/>
                <a:cs typeface="Times New Roman"/>
              </a:rPr>
              <a:t>∆P augmente)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fr-FR" sz="2000" b="1" dirty="0" smtClean="0">
              <a:latin typeface="Times New Roman"/>
              <a:cs typeface="Times New Roman"/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fr-FR" sz="2000" b="1" dirty="0" smtClean="0">
                <a:latin typeface="Times New Roman"/>
                <a:cs typeface="Times New Roman"/>
              </a:rPr>
              <a:t>Augmenter </a:t>
            </a:r>
            <a:r>
              <a:rPr lang="fr-FR" sz="2000" b="1" dirty="0" smtClean="0">
                <a:solidFill>
                  <a:srgbClr val="9A2684"/>
                </a:solidFill>
                <a:latin typeface="Times New Roman"/>
                <a:cs typeface="Times New Roman"/>
              </a:rPr>
              <a:t>la vitesse de la phase </a:t>
            </a:r>
            <a:r>
              <a:rPr lang="fr-FR" sz="2000" b="1" dirty="0" smtClean="0">
                <a:latin typeface="Times New Roman"/>
                <a:cs typeface="Times New Roman"/>
              </a:rPr>
              <a:t>mobile (u) (H et la pression augmentent)</a:t>
            </a:r>
            <a:endParaRPr lang="fr-FR" sz="2000" b="1" dirty="0" smtClean="0">
              <a:cs typeface="Times New Roman"/>
            </a:endParaRPr>
          </a:p>
          <a:p>
            <a:pPr>
              <a:buNone/>
            </a:pPr>
            <a:endParaRPr lang="fr-FR" sz="2000" smtClean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FR" sz="2000" smtClean="0">
                <a:latin typeface="Times New Roman"/>
                <a:cs typeface="Times New Roman"/>
              </a:rPr>
              <a:t>♦ </a:t>
            </a:r>
            <a:r>
              <a:rPr lang="fr-FR" sz="2000" b="1" dirty="0" smtClean="0">
                <a:latin typeface="+mj-lt"/>
                <a:cs typeface="Times New Roman"/>
              </a:rPr>
              <a:t>La résolution doit être supérieur à 1 (</a:t>
            </a:r>
            <a:r>
              <a:rPr lang="fr-FR" sz="2000" b="1" dirty="0" smtClean="0">
                <a:solidFill>
                  <a:srgbClr val="973B29"/>
                </a:solidFill>
                <a:latin typeface="+mj-lt"/>
                <a:cs typeface="Times New Roman"/>
              </a:rPr>
              <a:t>Rs </a:t>
            </a:r>
            <a:r>
              <a:rPr lang="fr-FR" sz="2000" b="1" dirty="0" smtClean="0">
                <a:solidFill>
                  <a:srgbClr val="973B29"/>
                </a:solidFill>
                <a:latin typeface="Times New Roman"/>
                <a:cs typeface="Times New Roman"/>
              </a:rPr>
              <a:t>&gt; 1</a:t>
            </a:r>
            <a:r>
              <a:rPr lang="fr-FR" sz="2000" b="1" dirty="0" smtClean="0">
                <a:latin typeface="Times New Roman"/>
                <a:cs typeface="Times New Roman"/>
              </a:rPr>
              <a:t>)</a:t>
            </a:r>
            <a:endParaRPr lang="fr-FR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0000FF"/>
                </a:solidFill>
              </a:rPr>
              <a:t>Chromatographie échangeuse d’ions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1800" b="1" i="1" dirty="0" smtClean="0">
                <a:latin typeface="+mj-lt"/>
              </a:rPr>
              <a:t>Le principe</a:t>
            </a:r>
            <a:r>
              <a:rPr lang="fr-FR" sz="1800" b="1" dirty="0" smtClean="0">
                <a:latin typeface="+mj-lt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fr-FR" sz="1800" b="1" dirty="0" smtClean="0">
                <a:solidFill>
                  <a:srgbClr val="FF33CC"/>
                </a:solidFill>
                <a:latin typeface="+mj-lt"/>
                <a:cs typeface="Times New Roman"/>
              </a:rPr>
              <a:t>♦ </a:t>
            </a:r>
            <a:r>
              <a:rPr lang="fr-FR" sz="1800" b="1" dirty="0" smtClean="0">
                <a:solidFill>
                  <a:srgbClr val="FF33CC"/>
                </a:solidFill>
                <a:latin typeface="+mj-lt"/>
              </a:rPr>
              <a:t>solubilisation </a:t>
            </a:r>
            <a:r>
              <a:rPr lang="fr-FR" sz="1800" b="1" dirty="0" smtClean="0">
                <a:latin typeface="+mj-lt"/>
              </a:rPr>
              <a:t>(mobile)</a:t>
            </a:r>
          </a:p>
          <a:p>
            <a:pPr>
              <a:lnSpc>
                <a:spcPct val="90000"/>
              </a:lnSpc>
              <a:buNone/>
            </a:pPr>
            <a:r>
              <a:rPr lang="fr-FR" sz="1800" b="1" dirty="0" smtClean="0">
                <a:solidFill>
                  <a:srgbClr val="FF33CC"/>
                </a:solidFill>
                <a:latin typeface="+mj-lt"/>
                <a:cs typeface="Times New Roman"/>
              </a:rPr>
              <a:t>♦ </a:t>
            </a:r>
            <a:r>
              <a:rPr lang="fr-FR" sz="1800" b="1" dirty="0" smtClean="0">
                <a:solidFill>
                  <a:srgbClr val="FF33CC"/>
                </a:solidFill>
                <a:latin typeface="+mj-lt"/>
              </a:rPr>
              <a:t>rétention </a:t>
            </a:r>
            <a:r>
              <a:rPr lang="fr-FR" sz="1800" b="1" dirty="0" smtClean="0">
                <a:latin typeface="+mj-lt"/>
              </a:rPr>
              <a:t>(stationnaire)</a:t>
            </a:r>
          </a:p>
          <a:p>
            <a:pPr>
              <a:lnSpc>
                <a:spcPct val="90000"/>
              </a:lnSpc>
            </a:pPr>
            <a:endParaRPr lang="fr-FR" sz="1800" b="1" dirty="0" smtClean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fr-FR" sz="1800" b="1" dirty="0" smtClean="0">
                <a:solidFill>
                  <a:srgbClr val="FF33CC"/>
                </a:solidFill>
                <a:latin typeface="Times New Roman"/>
                <a:cs typeface="Times New Roman"/>
              </a:rPr>
              <a:t>● </a:t>
            </a:r>
            <a:r>
              <a:rPr lang="fr-FR" sz="1800" b="1" dirty="0" smtClean="0">
                <a:solidFill>
                  <a:srgbClr val="FF33CC"/>
                </a:solidFill>
                <a:latin typeface="+mj-lt"/>
              </a:rPr>
              <a:t>Phase stationnaire </a:t>
            </a:r>
            <a:r>
              <a:rPr lang="fr-FR" sz="1800" b="1" dirty="0" smtClean="0">
                <a:latin typeface="+mj-lt"/>
              </a:rPr>
              <a:t>(gpt.charges) : </a:t>
            </a:r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Positives </a:t>
            </a:r>
            <a:r>
              <a:rPr lang="fr-FR" sz="1800" b="1" dirty="0" smtClean="0">
                <a:latin typeface="+mj-lt"/>
              </a:rPr>
              <a:t>ou </a:t>
            </a:r>
            <a:r>
              <a:rPr lang="fr-FR" sz="1800" b="1" dirty="0" smtClean="0">
                <a:solidFill>
                  <a:schemeClr val="accent2"/>
                </a:solidFill>
                <a:latin typeface="+mj-lt"/>
              </a:rPr>
              <a:t>Négatives</a:t>
            </a:r>
          </a:p>
          <a:p>
            <a:pPr>
              <a:lnSpc>
                <a:spcPct val="90000"/>
              </a:lnSpc>
              <a:buNone/>
            </a:pPr>
            <a:r>
              <a:rPr lang="fr-FR" sz="1800" b="1" dirty="0" smtClean="0">
                <a:latin typeface="+mj-lt"/>
              </a:rPr>
              <a:t>                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fr-FR" sz="1800" b="1" dirty="0" smtClean="0">
                <a:latin typeface="+mj-lt"/>
              </a:rPr>
              <a:t>                                                  G</a:t>
            </a:r>
            <a:r>
              <a:rPr lang="fr-FR" sz="1800" b="1" baseline="30000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fr-FR" sz="1800" b="1" baseline="30000" dirty="0" smtClean="0">
                <a:solidFill>
                  <a:srgbClr val="FF33CC"/>
                </a:solidFill>
                <a:latin typeface="+mj-lt"/>
              </a:rPr>
              <a:t>,-</a:t>
            </a:r>
          </a:p>
          <a:p>
            <a:pPr>
              <a:lnSpc>
                <a:spcPct val="90000"/>
              </a:lnSpc>
            </a:pPr>
            <a:endParaRPr lang="fr-FR" sz="1800" b="1" baseline="30000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90000"/>
              </a:lnSpc>
              <a:buNone/>
            </a:pPr>
            <a:endParaRPr lang="fr-FR" sz="1800" b="1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fr-FR" sz="1800" b="1" dirty="0" smtClean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fr-FR" sz="1800" b="1" dirty="0" smtClean="0">
                <a:latin typeface="Times New Roman"/>
                <a:cs typeface="Times New Roman"/>
              </a:rPr>
              <a:t>●</a:t>
            </a:r>
            <a:r>
              <a:rPr lang="fr-FR" sz="1800" b="1" dirty="0" smtClean="0">
                <a:latin typeface="+mj-lt"/>
              </a:rPr>
              <a:t>Ions mobiles (ion échangeur)compensateur : </a:t>
            </a:r>
            <a:r>
              <a:rPr lang="fr-FR" sz="1800" b="1" dirty="0" smtClean="0">
                <a:solidFill>
                  <a:schemeClr val="accent2"/>
                </a:solidFill>
                <a:latin typeface="+mj-lt"/>
              </a:rPr>
              <a:t>Négatives </a:t>
            </a:r>
            <a:r>
              <a:rPr lang="fr-FR" sz="1800" b="1" dirty="0" smtClean="0">
                <a:latin typeface="+mj-lt"/>
              </a:rPr>
              <a:t>ou </a:t>
            </a:r>
            <a:r>
              <a:rPr lang="fr-FR" sz="1800" b="1" dirty="0" smtClean="0">
                <a:solidFill>
                  <a:srgbClr val="FF0000"/>
                </a:solidFill>
                <a:latin typeface="+mj-lt"/>
              </a:rPr>
              <a:t>Positives </a:t>
            </a:r>
          </a:p>
          <a:p>
            <a:pPr>
              <a:lnSpc>
                <a:spcPct val="90000"/>
              </a:lnSpc>
            </a:pPr>
            <a:endParaRPr lang="fr-FR" sz="1800" b="1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fr-FR" sz="1800" b="1" dirty="0" smtClean="0">
                <a:solidFill>
                  <a:schemeClr val="accent2"/>
                </a:solidFill>
                <a:latin typeface="+mj-lt"/>
              </a:rPr>
              <a:t>                                              </a:t>
            </a:r>
            <a:r>
              <a:rPr lang="fr-FR" sz="1800" b="1" dirty="0" smtClean="0">
                <a:latin typeface="+mj-lt"/>
              </a:rPr>
              <a:t>G</a:t>
            </a:r>
            <a:r>
              <a:rPr lang="fr-FR" sz="1800" b="1" baseline="30000" dirty="0" smtClean="0">
                <a:solidFill>
                  <a:srgbClr val="FF33CC"/>
                </a:solidFill>
                <a:latin typeface="+mj-lt"/>
              </a:rPr>
              <a:t>+,- </a:t>
            </a:r>
            <a:r>
              <a:rPr lang="fr-FR" sz="1800" b="1" baseline="30000" dirty="0" smtClean="0">
                <a:solidFill>
                  <a:schemeClr val="accent2"/>
                </a:solidFill>
                <a:latin typeface="+mj-lt"/>
              </a:rPr>
              <a:t>    </a:t>
            </a:r>
            <a:endParaRPr lang="fr-FR" sz="18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fr-FR" sz="1800" b="1" dirty="0" smtClean="0">
              <a:latin typeface="+mj-lt"/>
            </a:endParaRPr>
          </a:p>
          <a:p>
            <a:pPr>
              <a:lnSpc>
                <a:spcPct val="90000"/>
              </a:lnSpc>
              <a:buNone/>
            </a:pPr>
            <a:r>
              <a:rPr lang="fr-FR" sz="1800" b="1" dirty="0" smtClean="0">
                <a:solidFill>
                  <a:srgbClr val="FF33CC"/>
                </a:solidFill>
                <a:latin typeface="Times New Roman"/>
                <a:cs typeface="Times New Roman"/>
              </a:rPr>
              <a:t>●</a:t>
            </a:r>
            <a:r>
              <a:rPr lang="fr-FR" sz="1800" b="1" dirty="0" smtClean="0">
                <a:solidFill>
                  <a:srgbClr val="FF33CC"/>
                </a:solidFill>
                <a:latin typeface="+mj-lt"/>
              </a:rPr>
              <a:t>Forces d’attractions électriques</a:t>
            </a:r>
          </a:p>
          <a:p>
            <a:endParaRPr lang="fr-FR" sz="20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57356" y="3143248"/>
            <a:ext cx="1370013" cy="792162"/>
            <a:chOff x="1882" y="2115"/>
            <a:chExt cx="863" cy="499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064" y="2341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82" y="2115"/>
              <a:ext cx="181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071670" y="4929198"/>
            <a:ext cx="863600" cy="576262"/>
            <a:chOff x="2245" y="3067"/>
            <a:chExt cx="544" cy="363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245" y="3067"/>
              <a:ext cx="182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26" y="3249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3929058" y="4929198"/>
            <a:ext cx="1079500" cy="5032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dirty="0">
                <a:solidFill>
                  <a:srgbClr val="FFFF00"/>
                </a:solidFill>
                <a:cs typeface="Arial" charset="0"/>
              </a:rPr>
              <a:t>E</a:t>
            </a:r>
            <a:r>
              <a:rPr lang="fr-FR" baseline="30000" dirty="0">
                <a:solidFill>
                  <a:srgbClr val="FFFF00"/>
                </a:solidFill>
                <a:cs typeface="Arial" charset="0"/>
              </a:rPr>
              <a:t>+,-</a:t>
            </a:r>
            <a:endParaRPr lang="en-US" baseline="300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82633"/>
          </a:xfrm>
        </p:spPr>
        <p:txBody>
          <a:bodyPr/>
          <a:lstStyle/>
          <a:p>
            <a:pPr algn="ctr"/>
            <a:r>
              <a:rPr lang="fr-FR" sz="2400" b="1" dirty="0">
                <a:solidFill>
                  <a:srgbClr val="0000FF"/>
                </a:solidFill>
              </a:rPr>
              <a:t>CHROMATOGRAPHIE ÉCHANGEUSE D’IONS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05000"/>
            <a:ext cx="8785225" cy="411480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fr-FR" sz="2000" b="1" dirty="0">
                <a:latin typeface="+mj-lt"/>
              </a:rPr>
              <a:t>La phase stationnaire porte </a:t>
            </a:r>
            <a:r>
              <a:rPr lang="fr-FR" sz="2000" b="1" i="1" dirty="0">
                <a:latin typeface="+mj-lt"/>
              </a:rPr>
              <a:t>des </a:t>
            </a:r>
            <a:r>
              <a:rPr lang="fr-FR" sz="2000" b="1" i="1" dirty="0">
                <a:solidFill>
                  <a:srgbClr val="C00000"/>
                </a:solidFill>
                <a:latin typeface="+mj-lt"/>
              </a:rPr>
              <a:t>groupements fonctionnels </a:t>
            </a:r>
            <a:r>
              <a:rPr lang="fr-FR" sz="2000" b="1" i="1" dirty="0">
                <a:latin typeface="+mj-lt"/>
              </a:rPr>
              <a:t>ionisés</a:t>
            </a:r>
            <a:r>
              <a:rPr lang="fr-FR" sz="2000" b="1" dirty="0">
                <a:latin typeface="+mj-lt"/>
              </a:rPr>
              <a:t> qui sont de charge </a:t>
            </a:r>
            <a:r>
              <a:rPr lang="fr-FR" sz="2000" b="1" dirty="0" smtClean="0">
                <a:latin typeface="+mj-lt"/>
              </a:rPr>
              <a:t>positive </a:t>
            </a:r>
            <a:r>
              <a:rPr lang="fr-FR" sz="2000" b="1" dirty="0">
                <a:latin typeface="+mj-lt"/>
              </a:rPr>
              <a:t>ou négative </a:t>
            </a:r>
            <a:endParaRPr lang="fr-FR" sz="2000" b="1" dirty="0" smtClean="0">
              <a:latin typeface="+mj-lt"/>
            </a:endParaRPr>
          </a:p>
          <a:p>
            <a:pPr algn="l" rtl="0">
              <a:lnSpc>
                <a:spcPct val="90000"/>
              </a:lnSpc>
            </a:pPr>
            <a:endParaRPr lang="fr-FR" sz="2000" b="1" dirty="0">
              <a:latin typeface="+mj-lt"/>
            </a:endParaRPr>
          </a:p>
          <a:p>
            <a:pPr algn="l" rtl="0">
              <a:lnSpc>
                <a:spcPct val="90000"/>
              </a:lnSpc>
            </a:pPr>
            <a:r>
              <a:rPr lang="fr-FR" sz="2000" b="1" dirty="0">
                <a:latin typeface="+mj-lt"/>
              </a:rPr>
              <a:t>sur lesquelles des </a:t>
            </a:r>
            <a:r>
              <a:rPr lang="fr-FR" sz="2000" b="1" i="1" dirty="0">
                <a:solidFill>
                  <a:srgbClr val="C00000"/>
                </a:solidFill>
                <a:latin typeface="+mj-lt"/>
              </a:rPr>
              <a:t>ions mobiles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 (ion échangeur) </a:t>
            </a:r>
            <a:r>
              <a:rPr lang="fr-FR" sz="2000" b="1" dirty="0">
                <a:latin typeface="+mj-lt"/>
              </a:rPr>
              <a:t>de charges opposées sont liées par des forces d’attractions électriques : </a:t>
            </a:r>
            <a:endParaRPr lang="fr-FR" sz="2000" b="1" dirty="0" smtClean="0">
              <a:latin typeface="+mj-lt"/>
            </a:endParaRPr>
          </a:p>
          <a:p>
            <a:pPr algn="l" rtl="0">
              <a:lnSpc>
                <a:spcPct val="90000"/>
              </a:lnSpc>
            </a:pPr>
            <a:endParaRPr lang="fr-FR" sz="2000" b="1" dirty="0">
              <a:latin typeface="+mj-lt"/>
            </a:endParaRPr>
          </a:p>
          <a:p>
            <a:pPr algn="l" rtl="0">
              <a:lnSpc>
                <a:spcPct val="90000"/>
              </a:lnSpc>
            </a:pPr>
            <a:r>
              <a:rPr lang="fr-FR" sz="2000" b="1" dirty="0">
                <a:latin typeface="+mj-lt"/>
              </a:rPr>
              <a:t>On parle de 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chromatographie échangeuse </a:t>
            </a:r>
            <a:r>
              <a:rPr lang="fr-FR" sz="2000" b="1" dirty="0">
                <a:latin typeface="+mj-lt"/>
              </a:rPr>
              <a:t>de cations ou d’anions.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00108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FF0000"/>
                </a:solidFill>
              </a:rPr>
              <a:t>Principe de la </a:t>
            </a:r>
            <a:r>
              <a:rPr lang="fr-FR" sz="2800" b="1" dirty="0" smtClean="0">
                <a:solidFill>
                  <a:srgbClr val="FF0000"/>
                </a:solidFill>
              </a:rPr>
              <a:t>CE : étape </a:t>
            </a:r>
            <a:r>
              <a:rPr lang="fr-FR" sz="2800" b="1" dirty="0">
                <a:solidFill>
                  <a:srgbClr val="FF0000"/>
                </a:solidFill>
              </a:rPr>
              <a:t>de lavage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08175" y="1628775"/>
            <a:ext cx="6119813" cy="4679950"/>
            <a:chOff x="1202" y="1026"/>
            <a:chExt cx="3855" cy="2948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2" y="1026"/>
              <a:ext cx="3584" cy="1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49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2" y="2341"/>
              <a:ext cx="3628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49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2" y="3203"/>
              <a:ext cx="385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4604" y="1026"/>
              <a:ext cx="453" cy="217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La chromatographie d’échange</a:t>
            </a:r>
            <a:br>
              <a:rPr lang="fr-FR" sz="2400" b="1" dirty="0">
                <a:solidFill>
                  <a:srgbClr val="FF0000"/>
                </a:solidFill>
              </a:rPr>
            </a:br>
            <a:r>
              <a:rPr lang="fr-FR" sz="2400" b="1" dirty="0">
                <a:solidFill>
                  <a:srgbClr val="FF0000"/>
                </a:solidFill>
              </a:rPr>
              <a:t>étape de la charge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03350" y="1628775"/>
            <a:ext cx="6119813" cy="4679950"/>
            <a:chOff x="1202" y="1026"/>
            <a:chExt cx="3855" cy="2948"/>
          </a:xfrm>
        </p:grpSpPr>
        <p:pic>
          <p:nvPicPr>
            <p:cNvPr id="6451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2" y="1026"/>
              <a:ext cx="3584" cy="1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51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2" y="2341"/>
              <a:ext cx="3628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52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2" y="3203"/>
              <a:ext cx="385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521" name="Rectangle 9"/>
            <p:cNvSpPr>
              <a:spLocks noChangeArrowheads="1"/>
            </p:cNvSpPr>
            <p:nvPr/>
          </p:nvSpPr>
          <p:spPr bwMode="auto">
            <a:xfrm>
              <a:off x="4604" y="1026"/>
              <a:ext cx="453" cy="217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628775"/>
            <a:ext cx="1028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2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068638"/>
            <a:ext cx="1028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Etape d</a:t>
            </a:r>
            <a:r>
              <a:rPr lang="fr-FR" b="1" dirty="0">
                <a:solidFill>
                  <a:srgbClr val="FF0000"/>
                </a:solidFill>
                <a:latin typeface="Arial"/>
              </a:rPr>
              <a:t>’é</a:t>
            </a:r>
            <a:r>
              <a:rPr lang="fr-FR" b="1" dirty="0">
                <a:solidFill>
                  <a:srgbClr val="FF0000"/>
                </a:solidFill>
              </a:rPr>
              <a:t>lution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03350" y="1700213"/>
            <a:ext cx="6119813" cy="4679950"/>
            <a:chOff x="1202" y="1026"/>
            <a:chExt cx="3855" cy="2948"/>
          </a:xfrm>
        </p:grpSpPr>
        <p:pic>
          <p:nvPicPr>
            <p:cNvPr id="6656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02" y="1026"/>
              <a:ext cx="3584" cy="1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56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2" y="2341"/>
              <a:ext cx="3628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56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02" y="3203"/>
              <a:ext cx="385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4604" y="1026"/>
              <a:ext cx="453" cy="217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700213"/>
            <a:ext cx="1028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068638"/>
            <a:ext cx="1028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700213"/>
            <a:ext cx="1362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700338" y="428604"/>
            <a:ext cx="4032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Schéma général de la 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fr-FR" b="1" dirty="0">
                <a:solidFill>
                  <a:srgbClr val="FF0000"/>
                </a:solidFill>
              </a:rPr>
              <a:t>Molécules concernées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fr-FR" b="1" dirty="0" smtClean="0">
              <a:latin typeface="+mj-lt"/>
            </a:endParaRPr>
          </a:p>
          <a:p>
            <a:pPr algn="l" rtl="0"/>
            <a:r>
              <a:rPr lang="fr-FR" b="1" dirty="0" smtClean="0">
                <a:latin typeface="+mj-lt"/>
              </a:rPr>
              <a:t>Espèces </a:t>
            </a:r>
            <a:r>
              <a:rPr lang="fr-FR" b="1" dirty="0">
                <a:latin typeface="+mj-lt"/>
              </a:rPr>
              <a:t>ionisables </a:t>
            </a:r>
            <a:r>
              <a:rPr lang="fr-FR" sz="2000" b="1" dirty="0">
                <a:latin typeface="+mj-lt"/>
              </a:rPr>
              <a:t>(organiques ou minérales)</a:t>
            </a:r>
          </a:p>
          <a:p>
            <a:pPr algn="l" rtl="0"/>
            <a:endParaRPr lang="fr-FR" sz="2000" b="1" dirty="0">
              <a:latin typeface="+mj-lt"/>
            </a:endParaRPr>
          </a:p>
          <a:p>
            <a:pPr algn="l" rtl="0"/>
            <a:r>
              <a:rPr lang="fr-FR" b="1" dirty="0">
                <a:latin typeface="+mj-lt"/>
              </a:rPr>
              <a:t>Espèces ionisées</a:t>
            </a:r>
            <a:r>
              <a:rPr lang="ar-AE" b="1" dirty="0">
                <a:latin typeface="+mj-lt"/>
              </a:rPr>
              <a:t> </a:t>
            </a:r>
            <a:r>
              <a:rPr lang="ar-AE" sz="2400" b="1" dirty="0">
                <a:latin typeface="+mj-lt"/>
              </a:rPr>
              <a:t>(organique ou minérales)</a:t>
            </a:r>
          </a:p>
          <a:p>
            <a:pPr algn="l" rtl="0"/>
            <a:endParaRPr lang="fr-FR" b="1" dirty="0">
              <a:latin typeface="+mj-lt"/>
            </a:endParaRPr>
          </a:p>
          <a:p>
            <a:pPr algn="l" rtl="0"/>
            <a:r>
              <a:rPr lang="en-US" b="1" dirty="0">
                <a:latin typeface="+mj-lt"/>
              </a:rPr>
              <a:t>M</a:t>
            </a:r>
            <a:r>
              <a:rPr lang="ar-AE" b="1" dirty="0">
                <a:latin typeface="+mj-lt"/>
              </a:rPr>
              <a:t>olécules solubles dans l’eau</a:t>
            </a:r>
          </a:p>
          <a:p>
            <a:pPr algn="l" rtl="0"/>
            <a:endParaRPr lang="ar-AE" b="1" dirty="0">
              <a:latin typeface="+mj-lt"/>
            </a:endParaRPr>
          </a:p>
          <a:p>
            <a:pPr algn="l" rtl="0"/>
            <a:r>
              <a:rPr lang="en-US" b="1" dirty="0">
                <a:latin typeface="+mj-lt"/>
              </a:rPr>
              <a:t>Peu vol</a:t>
            </a:r>
            <a:r>
              <a:rPr lang="fr-FR" b="1" dirty="0">
                <a:latin typeface="+mj-lt"/>
              </a:rPr>
              <a:t>atiles</a:t>
            </a:r>
            <a:r>
              <a:rPr lang="ar-AE" b="1" dirty="0">
                <a:latin typeface="+mj-lt"/>
              </a:rPr>
              <a:t> </a:t>
            </a:r>
          </a:p>
          <a:p>
            <a:pPr algn="l" rtl="0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85794"/>
          </a:xfrm>
        </p:spPr>
        <p:txBody>
          <a:bodyPr>
            <a:normAutofit/>
          </a:bodyPr>
          <a:lstStyle/>
          <a:p>
            <a:pPr algn="ctr" rtl="0"/>
            <a:r>
              <a:rPr lang="fr-FR" sz="2800" b="1" dirty="0">
                <a:solidFill>
                  <a:srgbClr val="0000FF"/>
                </a:solidFill>
              </a:rPr>
              <a:t>Les groupements les plus utilisés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fr-FR" sz="2400" b="1" dirty="0">
                <a:latin typeface="+mj-lt"/>
              </a:rPr>
              <a:t>Sulfonâtes: -SO</a:t>
            </a:r>
            <a:r>
              <a:rPr lang="fr-FR" sz="2400" b="1" baseline="-25000" dirty="0">
                <a:latin typeface="+mj-lt"/>
              </a:rPr>
              <a:t>3</a:t>
            </a:r>
            <a:r>
              <a:rPr lang="fr-FR" sz="2400" b="1" baseline="30000" dirty="0">
                <a:latin typeface="+mj-lt"/>
              </a:rPr>
              <a:t>- </a:t>
            </a:r>
            <a:r>
              <a:rPr lang="fr-FR" sz="2400" b="1" dirty="0">
                <a:latin typeface="+mj-lt"/>
              </a:rPr>
              <a:t>(fort)</a:t>
            </a:r>
          </a:p>
          <a:p>
            <a:pPr algn="l" rtl="0"/>
            <a:endParaRPr lang="fr-FR" sz="2400" b="1" dirty="0">
              <a:latin typeface="+mj-lt"/>
            </a:endParaRPr>
          </a:p>
          <a:p>
            <a:pPr algn="l" rtl="0"/>
            <a:r>
              <a:rPr lang="fr-FR" sz="2400" b="1" baseline="30000" dirty="0">
                <a:latin typeface="+mj-lt"/>
              </a:rPr>
              <a:t>Ammonium </a:t>
            </a:r>
            <a:r>
              <a:rPr lang="ar-AE" sz="2400" b="1" baseline="30000" dirty="0">
                <a:latin typeface="+mj-lt"/>
              </a:rPr>
              <a:t>quaternaire</a:t>
            </a:r>
            <a:endParaRPr lang="fr-FR" sz="2400" b="1" baseline="30000" dirty="0">
              <a:latin typeface="+mj-lt"/>
            </a:endParaRPr>
          </a:p>
          <a:p>
            <a:pPr algn="l" rtl="0"/>
            <a:endParaRPr lang="fr-FR" sz="2400" b="1" baseline="30000" dirty="0">
              <a:latin typeface="+mj-lt"/>
            </a:endParaRPr>
          </a:p>
          <a:p>
            <a:pPr algn="l" rtl="0"/>
            <a:r>
              <a:rPr lang="fr-FR" sz="2400" b="1" baseline="30000" dirty="0" smtClean="0">
                <a:latin typeface="+mj-lt"/>
              </a:rPr>
              <a:t>Groupements acides –COOH (faible)</a:t>
            </a:r>
          </a:p>
          <a:p>
            <a:pPr algn="l" rtl="0"/>
            <a:endParaRPr lang="fr-FR" sz="2400" b="1" baseline="30000" dirty="0">
              <a:latin typeface="+mj-lt"/>
            </a:endParaRPr>
          </a:p>
          <a:p>
            <a:pPr algn="l" rtl="0"/>
            <a:endParaRPr lang="fr-FR" sz="2400" b="1" baseline="30000" dirty="0" smtClean="0">
              <a:latin typeface="+mj-lt"/>
            </a:endParaRPr>
          </a:p>
          <a:p>
            <a:pPr algn="l" rtl="0">
              <a:buNone/>
            </a:pPr>
            <a:endParaRPr lang="fr-FR" sz="2400" b="1" baseline="30000" dirty="0" smtClean="0">
              <a:latin typeface="+mj-lt"/>
            </a:endParaRPr>
          </a:p>
          <a:p>
            <a:pPr algn="l" rtl="0"/>
            <a:r>
              <a:rPr lang="fr-FR" sz="2400" b="1" baseline="30000" dirty="0" smtClean="0">
                <a:latin typeface="+mj-lt"/>
              </a:rPr>
              <a:t>Groupements </a:t>
            </a:r>
            <a:r>
              <a:rPr lang="fr-FR" sz="2400" b="1" baseline="30000" dirty="0">
                <a:latin typeface="+mj-lt"/>
              </a:rPr>
              <a:t>basiques </a:t>
            </a:r>
            <a:r>
              <a:rPr lang="fr-FR" sz="2400" b="1" dirty="0">
                <a:latin typeface="+mj-lt"/>
              </a:rPr>
              <a:t>(-NR</a:t>
            </a:r>
            <a:r>
              <a:rPr lang="fr-FR" sz="2400" b="1" baseline="-25000" dirty="0">
                <a:latin typeface="+mj-lt"/>
              </a:rPr>
              <a:t>2</a:t>
            </a:r>
            <a:r>
              <a:rPr lang="fr-FR" sz="2400" b="1" dirty="0">
                <a:latin typeface="+mj-lt"/>
              </a:rPr>
              <a:t> ; NRH ;-NH</a:t>
            </a:r>
            <a:r>
              <a:rPr lang="fr-FR" sz="2400" b="1" baseline="-25000" dirty="0">
                <a:latin typeface="+mj-lt"/>
              </a:rPr>
              <a:t>2</a:t>
            </a:r>
            <a:r>
              <a:rPr lang="fr-FR" sz="2400" b="1" dirty="0">
                <a:latin typeface="+mj-lt"/>
              </a:rPr>
              <a:t>)</a:t>
            </a:r>
            <a:endParaRPr lang="ar-AE" sz="2400" b="1" dirty="0">
              <a:latin typeface="+mj-lt"/>
            </a:endParaRPr>
          </a:p>
          <a:p>
            <a:pPr algn="l" rtl="0"/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292725" y="227647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867400" y="1989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latin typeface="Tahoma" pitchFamily="34" charset="0"/>
                <a:cs typeface="Arial" charset="0"/>
              </a:rPr>
              <a:t>S</a:t>
            </a:r>
            <a:endParaRPr lang="en-US">
              <a:latin typeface="Tahoma" pitchFamily="34" charset="0"/>
              <a:cs typeface="Arial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6011863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084888" y="23495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6011863" y="17002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084888" y="17002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6156325" y="22050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867400" y="134143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Tahoma" pitchFamily="34" charset="0"/>
                <a:cs typeface="Arial" charset="0"/>
              </a:rPr>
              <a:t>O</a:t>
            </a:r>
            <a:endParaRPr lang="en-US">
              <a:latin typeface="Tahoma" pitchFamily="34" charset="0"/>
              <a:cs typeface="Arial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867400" y="2708275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Tahoma" pitchFamily="34" charset="0"/>
                <a:cs typeface="Arial" charset="0"/>
              </a:rPr>
              <a:t>O</a:t>
            </a:r>
            <a:endParaRPr lang="en-US">
              <a:latin typeface="Tahoma" pitchFamily="34" charset="0"/>
              <a:cs typeface="Arial" charset="0"/>
            </a:endParaRP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443663" y="206057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Tahoma" pitchFamily="34" charset="0"/>
                <a:cs typeface="Arial" charset="0"/>
              </a:rPr>
              <a:t>O</a:t>
            </a:r>
            <a:r>
              <a:rPr lang="fr-FR" baseline="30000">
                <a:latin typeface="Tahoma" pitchFamily="34" charset="0"/>
                <a:cs typeface="Arial" charset="0"/>
              </a:rPr>
              <a:t>-</a:t>
            </a:r>
            <a:endParaRPr lang="en-US" baseline="30000">
              <a:latin typeface="Tahoma" pitchFamily="34" charset="0"/>
              <a:cs typeface="Arial" charset="0"/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572000" y="314324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857752" y="2924175"/>
            <a:ext cx="730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AE" dirty="0" smtClean="0">
                <a:latin typeface="Tahoma" pitchFamily="34" charset="0"/>
                <a:cs typeface="Arial" charset="0"/>
              </a:rPr>
              <a:t>N</a:t>
            </a:r>
            <a:r>
              <a:rPr lang="ar-AE" baseline="30000" dirty="0">
                <a:latin typeface="Tahoma" pitchFamily="34" charset="0"/>
                <a:cs typeface="Arial" charset="0"/>
              </a:rPr>
              <a:t>+</a:t>
            </a:r>
            <a:endParaRPr lang="fr-FR" baseline="30000" dirty="0">
              <a:latin typeface="Tahoma" pitchFamily="34" charset="0"/>
              <a:cs typeface="Arial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4929190" y="264318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5143504" y="314324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5000628" y="335756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4714876" y="2276475"/>
            <a:ext cx="50006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>
                <a:latin typeface="Tahoma" pitchFamily="34" charset="0"/>
                <a:cs typeface="Arial" charset="0"/>
              </a:rPr>
              <a:t>R1</a:t>
            </a:r>
            <a:endParaRPr lang="en-US" dirty="0">
              <a:latin typeface="Tahoma" pitchFamily="34" charset="0"/>
              <a:cs typeface="Arial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357818" y="2924175"/>
            <a:ext cx="500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mtClean="0">
                <a:latin typeface="Tahoma" pitchFamily="34" charset="0"/>
                <a:cs typeface="Arial" charset="0"/>
              </a:rPr>
              <a:t>R2</a:t>
            </a:r>
            <a:endParaRPr lang="en-US" dirty="0">
              <a:latin typeface="Tahoma" pitchFamily="34" charset="0"/>
              <a:cs typeface="Arial" charset="0"/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643438" y="3573463"/>
            <a:ext cx="78581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latin typeface="Tahoma" pitchFamily="34" charset="0"/>
                <a:cs typeface="Arial" charset="0"/>
              </a:rPr>
              <a:t>R3</a:t>
            </a:r>
            <a:endParaRPr lang="en-US" dirty="0"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hlink"/>
                </a:solidFill>
                <a:effectLst/>
              </a:rPr>
              <a:t>Groupement cationique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507413" cy="4114800"/>
          </a:xfrm>
        </p:spPr>
        <p:txBody>
          <a:bodyPr/>
          <a:lstStyle/>
          <a:p>
            <a:pPr>
              <a:buFontTx/>
              <a:buNone/>
            </a:pPr>
            <a:endParaRPr lang="fr-FR" dirty="0">
              <a:effectLst/>
            </a:endParaRPr>
          </a:p>
          <a:p>
            <a:pPr algn="l" rtl="0"/>
            <a:r>
              <a:rPr lang="fr-FR" b="1" dirty="0">
                <a:effectLst/>
                <a:latin typeface="+mj-lt"/>
              </a:rPr>
              <a:t>ammonium quaternaires NR</a:t>
            </a:r>
            <a:r>
              <a:rPr lang="fr-FR" b="1" baseline="-25000" dirty="0">
                <a:effectLst/>
                <a:latin typeface="+mj-lt"/>
              </a:rPr>
              <a:t>3</a:t>
            </a:r>
            <a:r>
              <a:rPr lang="fr-FR" b="1" baseline="30000" dirty="0">
                <a:effectLst/>
                <a:latin typeface="+mj-lt"/>
              </a:rPr>
              <a:t>+</a:t>
            </a:r>
            <a:r>
              <a:rPr lang="fr-FR" b="1" dirty="0">
                <a:effectLst/>
                <a:latin typeface="+mj-lt"/>
              </a:rPr>
              <a:t>, </a:t>
            </a:r>
            <a:r>
              <a:rPr lang="fr-FR" b="1" dirty="0" err="1">
                <a:effectLst/>
                <a:latin typeface="+mj-lt"/>
              </a:rPr>
              <a:t>ex:Dowex1</a:t>
            </a:r>
            <a:r>
              <a:rPr lang="fr-FR" b="1" dirty="0">
                <a:effectLst/>
                <a:latin typeface="+mj-lt"/>
              </a:rPr>
              <a:t> ammonium tertiaires      NR</a:t>
            </a:r>
            <a:r>
              <a:rPr lang="fr-FR" b="1" baseline="-25000" dirty="0">
                <a:effectLst/>
                <a:latin typeface="+mj-lt"/>
              </a:rPr>
              <a:t>2</a:t>
            </a:r>
            <a:r>
              <a:rPr lang="fr-FR" b="1" baseline="30000" dirty="0">
                <a:effectLst/>
                <a:latin typeface="+mj-lt"/>
              </a:rPr>
              <a:t>+</a:t>
            </a:r>
            <a:r>
              <a:rPr lang="fr-FR" b="1" dirty="0">
                <a:effectLst/>
                <a:latin typeface="+mj-lt"/>
              </a:rPr>
              <a:t>, </a:t>
            </a:r>
          </a:p>
          <a:p>
            <a:pPr algn="l" rtl="0"/>
            <a:r>
              <a:rPr lang="fr-FR" b="1" dirty="0" err="1">
                <a:effectLst/>
                <a:latin typeface="+mj-lt"/>
              </a:rPr>
              <a:t>sulfonium</a:t>
            </a:r>
            <a:r>
              <a:rPr lang="fr-FR" b="1" dirty="0">
                <a:effectLst/>
                <a:latin typeface="+mj-lt"/>
              </a:rPr>
              <a:t>                      S+,...</a:t>
            </a:r>
          </a:p>
          <a:p>
            <a:pPr algn="l" rtl="0"/>
            <a:r>
              <a:rPr lang="fr-FR" b="1" dirty="0">
                <a:effectLst/>
                <a:latin typeface="+mj-lt"/>
              </a:rPr>
              <a:t>=&gt; résine (d'échange) anionique</a:t>
            </a:r>
            <a:r>
              <a:rPr lang="fr-FR" b="1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1"/>
                </a:solidFill>
              </a:rPr>
              <a:t>suite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fr-FR" sz="2000" b="1" dirty="0" smtClean="0">
              <a:latin typeface="+mj-lt"/>
              <a:cs typeface="Times New Roman"/>
            </a:endParaRPr>
          </a:p>
          <a:p>
            <a:pPr algn="just">
              <a:buNone/>
            </a:pPr>
            <a:r>
              <a:rPr lang="fr-FR" sz="2000" b="1" dirty="0" smtClean="0">
                <a:latin typeface="+mj-lt"/>
                <a:cs typeface="Times New Roman"/>
              </a:rPr>
              <a:t>►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Le flux </a:t>
            </a:r>
            <a:r>
              <a:rPr lang="fr-FR" sz="2000" b="1" dirty="0" smtClean="0">
                <a:latin typeface="+mj-lt"/>
                <a:cs typeface="Times New Roman"/>
              </a:rPr>
              <a:t>de la phase mobile ou le gaz vecteur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transporte</a:t>
            </a:r>
            <a:r>
              <a:rPr lang="fr-FR" sz="2000" b="1" dirty="0" smtClean="0">
                <a:latin typeface="+mj-lt"/>
                <a:cs typeface="Times New Roman"/>
              </a:rPr>
              <a:t> le liquide ou le mélange gazeux dont on veut séparer ses constituants. </a:t>
            </a:r>
          </a:p>
          <a:p>
            <a:pPr algn="just">
              <a:buNone/>
            </a:pPr>
            <a:r>
              <a:rPr lang="fr-FR" sz="2000" b="1" dirty="0" smtClean="0">
                <a:latin typeface="+mj-lt"/>
                <a:cs typeface="Times New Roman"/>
              </a:rPr>
              <a:t>	Ce flux, continu, amène les molécules des constituants,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au contact de la phase stationnaire</a:t>
            </a:r>
            <a:r>
              <a:rPr lang="fr-FR" sz="2000" b="1" dirty="0" smtClean="0">
                <a:latin typeface="+mj-lt"/>
                <a:cs typeface="Times New Roman"/>
              </a:rPr>
              <a:t>. Celle-ci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retient</a:t>
            </a:r>
            <a:r>
              <a:rPr lang="fr-FR" sz="2000" b="1" dirty="0" smtClean="0">
                <a:latin typeface="+mj-lt"/>
                <a:cs typeface="Times New Roman"/>
              </a:rPr>
              <a:t> ces molécules (adsorption, dissolution, interaction ....)  puis elle les relâchent ( désorption, élution ...) à des temps différents (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temps de rétention</a:t>
            </a:r>
            <a:r>
              <a:rPr lang="fr-FR" sz="2000" b="1" dirty="0" smtClean="0">
                <a:latin typeface="+mj-lt"/>
                <a:cs typeface="Times New Roman"/>
              </a:rPr>
              <a:t>) plus ou moins longues. </a:t>
            </a:r>
          </a:p>
          <a:p>
            <a:pPr algn="just">
              <a:buNone/>
            </a:pPr>
            <a:r>
              <a:rPr lang="fr-FR" sz="2000" b="1" dirty="0" smtClean="0">
                <a:latin typeface="+mj-lt"/>
                <a:cs typeface="Times New Roman"/>
              </a:rPr>
              <a:t>	Ces molécules sont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détectées </a:t>
            </a:r>
            <a:r>
              <a:rPr lang="fr-FR" sz="2000" b="1" dirty="0" smtClean="0">
                <a:latin typeface="+mj-lt"/>
                <a:cs typeface="Times New Roman"/>
              </a:rPr>
              <a:t>à des temps de rétention différents. Donc elles apparaissent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individuellement</a:t>
            </a:r>
            <a:r>
              <a:rPr lang="fr-FR" sz="2000" b="1" dirty="0" smtClean="0">
                <a:latin typeface="+mj-lt"/>
                <a:cs typeface="Times New Roman"/>
              </a:rPr>
              <a:t> ou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associés</a:t>
            </a:r>
            <a:r>
              <a:rPr lang="fr-FR" sz="2000" b="1" dirty="0" smtClean="0">
                <a:latin typeface="+mj-lt"/>
                <a:cs typeface="Times New Roman"/>
              </a:rPr>
              <a:t> séparés les un des autres sur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/>
              </a:rPr>
              <a:t>le chromatogramme</a:t>
            </a:r>
            <a:r>
              <a:rPr lang="fr-FR" sz="2000" b="1" dirty="0" smtClean="0">
                <a:latin typeface="+mj-lt"/>
                <a:cs typeface="Times New Roman"/>
              </a:rPr>
              <a:t>.  </a:t>
            </a:r>
            <a:endParaRPr lang="fr-FR"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hlink"/>
                </a:solidFill>
                <a:effectLst/>
              </a:rPr>
              <a:t>Groupement anionique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dirty="0">
                <a:effectLst/>
              </a:rPr>
              <a:t> </a:t>
            </a:r>
          </a:p>
          <a:p>
            <a:pPr algn="l" rtl="0"/>
            <a:r>
              <a:rPr lang="fr-FR" b="1" dirty="0" err="1">
                <a:effectLst/>
              </a:rPr>
              <a:t>sulfonate</a:t>
            </a:r>
            <a:r>
              <a:rPr lang="fr-FR" b="1" dirty="0">
                <a:effectLst/>
              </a:rPr>
              <a:t>           SO</a:t>
            </a:r>
            <a:r>
              <a:rPr lang="fr-FR" b="1" baseline="-25000" dirty="0">
                <a:effectLst/>
              </a:rPr>
              <a:t>3</a:t>
            </a:r>
            <a:r>
              <a:rPr lang="fr-FR" b="1" baseline="30000" dirty="0">
                <a:effectLst/>
              </a:rPr>
              <a:t>-</a:t>
            </a:r>
            <a:r>
              <a:rPr lang="fr-FR" b="1" dirty="0">
                <a:effectLst/>
              </a:rPr>
              <a:t>,   =&gt; ex: Dowex50 carboxylate        CO</a:t>
            </a:r>
            <a:r>
              <a:rPr lang="fr-FR" b="1" baseline="-25000" dirty="0">
                <a:effectLst/>
              </a:rPr>
              <a:t>2</a:t>
            </a:r>
            <a:r>
              <a:rPr lang="fr-FR" b="1" baseline="30000" dirty="0">
                <a:effectLst/>
              </a:rPr>
              <a:t>-</a:t>
            </a:r>
            <a:r>
              <a:rPr lang="fr-FR" b="1" dirty="0">
                <a:effectLst/>
              </a:rPr>
              <a:t>,         </a:t>
            </a:r>
          </a:p>
          <a:p>
            <a:pPr algn="l" rtl="0"/>
            <a:r>
              <a:rPr lang="fr-FR" b="1" dirty="0" err="1">
                <a:effectLst/>
              </a:rPr>
              <a:t>aminodiac</a:t>
            </a:r>
            <a:r>
              <a:rPr lang="fr-FR" b="1" dirty="0" err="1">
                <a:effectLst/>
                <a:latin typeface="Arial"/>
              </a:rPr>
              <a:t>é</a:t>
            </a:r>
            <a:r>
              <a:rPr lang="fr-FR" b="1" dirty="0" err="1">
                <a:effectLst/>
              </a:rPr>
              <a:t>tate</a:t>
            </a:r>
            <a:r>
              <a:rPr lang="fr-FR" b="1" dirty="0">
                <a:effectLst/>
              </a:rPr>
              <a:t>   N(CH</a:t>
            </a:r>
            <a:r>
              <a:rPr lang="fr-FR" b="1" baseline="-25000" dirty="0">
                <a:effectLst/>
              </a:rPr>
              <a:t>2</a:t>
            </a:r>
            <a:r>
              <a:rPr lang="fr-FR" b="1" dirty="0">
                <a:effectLst/>
              </a:rPr>
              <a:t>CO</a:t>
            </a:r>
            <a:r>
              <a:rPr lang="fr-FR" b="1" baseline="-25000" dirty="0">
                <a:effectLst/>
              </a:rPr>
              <a:t>2</a:t>
            </a:r>
            <a:r>
              <a:rPr lang="fr-FR" b="1" baseline="30000" dirty="0">
                <a:effectLst/>
              </a:rPr>
              <a:t>-</a:t>
            </a:r>
            <a:r>
              <a:rPr lang="fr-FR" b="1" dirty="0">
                <a:effectLst/>
              </a:rPr>
              <a:t>)</a:t>
            </a:r>
            <a:r>
              <a:rPr lang="fr-FR" b="1" baseline="-25000" dirty="0">
                <a:effectLst/>
              </a:rPr>
              <a:t>2</a:t>
            </a:r>
          </a:p>
          <a:p>
            <a:pPr algn="l" rtl="0"/>
            <a:r>
              <a:rPr lang="fr-FR" b="1" dirty="0" err="1">
                <a:effectLst/>
              </a:rPr>
              <a:t>Phosphonate</a:t>
            </a:r>
            <a:r>
              <a:rPr lang="fr-FR" b="1" dirty="0">
                <a:effectLst/>
              </a:rPr>
              <a:t>      (PO</a:t>
            </a:r>
            <a:r>
              <a:rPr lang="fr-FR" b="1" baseline="-25000" dirty="0">
                <a:effectLst/>
              </a:rPr>
              <a:t>3</a:t>
            </a:r>
            <a:r>
              <a:rPr lang="fr-FR" b="1" dirty="0">
                <a:effectLst/>
              </a:rPr>
              <a:t>)</a:t>
            </a:r>
            <a:r>
              <a:rPr lang="fr-FR" b="1" baseline="30000" dirty="0">
                <a:effectLst/>
              </a:rPr>
              <a:t>-</a:t>
            </a:r>
            <a:r>
              <a:rPr lang="fr-FR" b="1" baseline="-25000" dirty="0">
                <a:effectLst/>
              </a:rPr>
              <a:t>2</a:t>
            </a:r>
            <a:r>
              <a:rPr lang="fr-FR" b="1" dirty="0">
                <a:effectLst/>
              </a:rPr>
              <a:t>,</a:t>
            </a:r>
          </a:p>
          <a:p>
            <a:pPr algn="l" rtl="0">
              <a:buFontTx/>
              <a:buNone/>
            </a:pPr>
            <a:r>
              <a:rPr lang="fr-FR" b="1" dirty="0">
                <a:effectLst/>
              </a:rPr>
              <a:t>=&gt; r</a:t>
            </a:r>
            <a:r>
              <a:rPr lang="fr-FR" b="1" dirty="0">
                <a:effectLst/>
                <a:latin typeface="Arial"/>
              </a:rPr>
              <a:t>é</a:t>
            </a:r>
            <a:r>
              <a:rPr lang="fr-FR" b="1" dirty="0">
                <a:effectLst/>
              </a:rPr>
              <a:t>sine (d'</a:t>
            </a:r>
            <a:r>
              <a:rPr lang="fr-FR" b="1" dirty="0">
                <a:effectLst/>
                <a:latin typeface="Arial"/>
              </a:rPr>
              <a:t>é</a:t>
            </a:r>
            <a:r>
              <a:rPr lang="fr-FR" b="1" dirty="0">
                <a:effectLst/>
              </a:rPr>
              <a:t>change) cationique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4875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fr-FR">
                <a:solidFill>
                  <a:schemeClr val="hlink"/>
                </a:solidFill>
              </a:rPr>
              <a:t>Formes des supports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35488"/>
          </a:xfrm>
        </p:spPr>
        <p:txBody>
          <a:bodyPr/>
          <a:lstStyle/>
          <a:p>
            <a:pPr algn="l" rtl="0"/>
            <a:r>
              <a:rPr lang="fr-FR" sz="3600" b="1" dirty="0"/>
              <a:t>Grains </a:t>
            </a:r>
            <a:r>
              <a:rPr lang="fr-FR" sz="2000" b="1" dirty="0"/>
              <a:t>Copolym</a:t>
            </a:r>
            <a:r>
              <a:rPr lang="fr-FR" sz="2000" b="1" dirty="0">
                <a:latin typeface="Arial"/>
              </a:rPr>
              <a:t>è</a:t>
            </a:r>
            <a:r>
              <a:rPr lang="fr-FR" sz="2000" b="1" dirty="0"/>
              <a:t>re styr</a:t>
            </a:r>
            <a:r>
              <a:rPr lang="fr-FR" sz="2000" b="1" dirty="0">
                <a:latin typeface="Arial"/>
              </a:rPr>
              <a:t>è</a:t>
            </a:r>
            <a:r>
              <a:rPr lang="fr-FR" sz="2000" b="1" dirty="0"/>
              <a:t>ne-</a:t>
            </a:r>
            <a:r>
              <a:rPr lang="fr-FR" sz="2000" b="1" dirty="0" err="1"/>
              <a:t>divinylbenz</a:t>
            </a:r>
            <a:r>
              <a:rPr lang="fr-FR" sz="2000" b="1" dirty="0" err="1">
                <a:latin typeface="Arial"/>
              </a:rPr>
              <a:t>è</a:t>
            </a:r>
            <a:r>
              <a:rPr lang="fr-FR" sz="2000" b="1" dirty="0" err="1"/>
              <a:t>ne</a:t>
            </a:r>
            <a:r>
              <a:rPr lang="fr-FR" sz="2000" b="1" dirty="0"/>
              <a:t> (PS-DVB) R</a:t>
            </a:r>
            <a:r>
              <a:rPr lang="fr-FR" sz="2000" b="1" dirty="0">
                <a:latin typeface="Arial"/>
              </a:rPr>
              <a:t>é</a:t>
            </a:r>
            <a:r>
              <a:rPr lang="fr-FR" sz="2000" b="1" dirty="0"/>
              <a:t>sines</a:t>
            </a:r>
            <a:r>
              <a:rPr lang="fr-FR" sz="3600" b="1" dirty="0"/>
              <a:t> </a:t>
            </a:r>
          </a:p>
          <a:p>
            <a:pPr lvl="1" algn="l" rtl="0">
              <a:buFont typeface="Tahoma" pitchFamily="34" charset="0"/>
              <a:buNone/>
            </a:pPr>
            <a:r>
              <a:rPr lang="fr-FR" sz="2400" dirty="0"/>
              <a:t>	</a:t>
            </a:r>
            <a:endParaRPr lang="fr-FR" sz="3200" dirty="0"/>
          </a:p>
          <a:p>
            <a:pPr lvl="1" algn="l" rtl="0">
              <a:buFont typeface="Tahoma" pitchFamily="34" charset="0"/>
              <a:buNone/>
            </a:pPr>
            <a:endParaRPr lang="fr-FR" sz="3200" dirty="0"/>
          </a:p>
          <a:p>
            <a:pPr lvl="1" algn="l" rtl="0">
              <a:buFont typeface="Tahoma" pitchFamily="34" charset="0"/>
              <a:buNone/>
            </a:pPr>
            <a:endParaRPr lang="fr-FR" sz="3200" dirty="0"/>
          </a:p>
          <a:p>
            <a:pPr lvl="1" algn="l" rtl="0">
              <a:buFont typeface="Tahoma" pitchFamily="34" charset="0"/>
              <a:buNone/>
            </a:pPr>
            <a:endParaRPr lang="fr-FR" sz="3200" dirty="0"/>
          </a:p>
          <a:p>
            <a:pPr lvl="1" algn="l" rtl="0">
              <a:buFont typeface="Tahoma" pitchFamily="34" charset="0"/>
              <a:buNone/>
            </a:pPr>
            <a:endParaRPr lang="fr-FR" sz="3200" dirty="0"/>
          </a:p>
          <a:p>
            <a:pPr algn="l" rtl="0"/>
            <a:endParaRPr lang="en-US" sz="36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789363"/>
            <a:ext cx="37798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 descr="Styrène">
            <a:hlinkClick r:id="rId3" tooltip="Styrène"/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/>
          <a:stretch>
            <a:fillRect/>
          </a:stretch>
        </p:blipFill>
        <p:spPr bwMode="auto">
          <a:xfrm>
            <a:off x="179388" y="1773238"/>
            <a:ext cx="1584325" cy="201612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4346" name="Picture 10" descr="Fichier:Polystyrene formation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1628775"/>
            <a:ext cx="3313112" cy="2160588"/>
          </a:xfrm>
          <a:prstGeom prst="rect">
            <a:avLst/>
          </a:prstGeom>
          <a:noFill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3789363"/>
            <a:ext cx="50768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1628775"/>
            <a:ext cx="38211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Description d’une analyse chromatographique en CPG</a:t>
            </a:r>
            <a:endParaRPr lang="fr-FR" sz="2400" b="1" dirty="0">
              <a:solidFill>
                <a:srgbClr val="7030A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79296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5715000" y="1447800"/>
            <a:ext cx="31242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/>
              <a:t>The analytes interacting most strongly with the stationary phase will take longer to pass through the system than those with weaker interactions.</a:t>
            </a:r>
          </a:p>
          <a:p>
            <a:pPr algn="just"/>
            <a:endParaRPr lang="en-US" sz="1600"/>
          </a:p>
          <a:p>
            <a:pPr algn="just"/>
            <a:r>
              <a:rPr lang="en-US" sz="1600"/>
              <a:t>These interactions are usually chemical in nature, but in some cases physical interactions can also be used.</a:t>
            </a:r>
          </a:p>
        </p:txBody>
      </p:sp>
      <p:pic>
        <p:nvPicPr>
          <p:cNvPr id="4099" name="Picture 5" descr="2601.jpg"/>
          <p:cNvPicPr>
            <a:picLocks noChangeAspect="1"/>
          </p:cNvPicPr>
          <p:nvPr/>
        </p:nvPicPr>
        <p:blipFill>
          <a:blip r:embed="rId2"/>
          <a:srcRect b="4207"/>
          <a:stretch>
            <a:fillRect/>
          </a:stretch>
        </p:blipFill>
        <p:spPr bwMode="auto">
          <a:xfrm>
            <a:off x="160338" y="173038"/>
            <a:ext cx="5432425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1851</TotalTime>
  <Words>3797</Words>
  <Application>Microsoft Macintosh PowerPoint</Application>
  <PresentationFormat>Présentation à l'écran (4:3)</PresentationFormat>
  <Paragraphs>641</Paragraphs>
  <Slides>71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84" baseType="lpstr">
      <vt:lpstr>Arial</vt:lpstr>
      <vt:lpstr>Book Antiqua</vt:lpstr>
      <vt:lpstr>Calibri</vt:lpstr>
      <vt:lpstr>Comic Sans MS</vt:lpstr>
      <vt:lpstr>Garamond</vt:lpstr>
      <vt:lpstr>Georgia</vt:lpstr>
      <vt:lpstr>Symbol</vt:lpstr>
      <vt:lpstr>Tahoma</vt:lpstr>
      <vt:lpstr>Times New Roman</vt:lpstr>
      <vt:lpstr>Wingdings</vt:lpstr>
      <vt:lpstr>Wingdings 2</vt:lpstr>
      <vt:lpstr>WP MathA</vt:lpstr>
      <vt:lpstr>Civil</vt:lpstr>
      <vt:lpstr>Chromatographie : Théorie et applications</vt:lpstr>
      <vt:lpstr> I.2- Principe de la chromatographie </vt:lpstr>
      <vt:lpstr>Chromatogramme de l'huile essentielle de menthe </vt:lpstr>
      <vt:lpstr>La colonne chromatographique</vt:lpstr>
      <vt:lpstr>Comment se réalise la séparation chromatographique des composé dans la colonne?</vt:lpstr>
      <vt:lpstr>Présentation PowerPoint</vt:lpstr>
      <vt:lpstr>suite</vt:lpstr>
      <vt:lpstr>Description d’une analyse chromatographique en CPG</vt:lpstr>
      <vt:lpstr>Présentation PowerPoint</vt:lpstr>
      <vt:lpstr>suite</vt:lpstr>
      <vt:lpstr>suite</vt:lpstr>
      <vt:lpstr>I.3- Identification d’un composé</vt:lpstr>
      <vt:lpstr>I.4- le mécanisme de rétention des molécules par la phase stationnaire</vt:lpstr>
      <vt:lpstr>Exemples d’interaction</vt:lpstr>
      <vt:lpstr>I.5- Appareillage</vt:lpstr>
      <vt:lpstr>Les détecteurs chromatographiques</vt:lpstr>
      <vt:lpstr>I.6- Les critères qualitatifs d’une bonne séparation</vt:lpstr>
      <vt:lpstr>II- Théorie : les grandeurs fondamentales de la chromatographie</vt:lpstr>
      <vt:lpstr> Les temps de rétention</vt:lpstr>
      <vt:lpstr>De quoi dépend le temps de rétention?</vt:lpstr>
      <vt:lpstr>c) Le temps de rétention réduit tS</vt:lpstr>
      <vt:lpstr>e) Le facteur de rétention : K’ </vt:lpstr>
      <vt:lpstr>Définition fondamentale de K’</vt:lpstr>
      <vt:lpstr>II-2 Interprétation thermodynamique des paramètres de rétention</vt:lpstr>
      <vt:lpstr>Conséquences de l’équilibre thermodynamique</vt:lpstr>
      <vt:lpstr>Separation between two solutes requires different KD’s for their interactions with the mobile and stationary phases </vt:lpstr>
      <vt:lpstr>II-3 Influence de la température sur le temps de rétention</vt:lpstr>
      <vt:lpstr>II-4 Représentation graphique de ∆G° (p/m          p/s)</vt:lpstr>
      <vt:lpstr>suite</vt:lpstr>
      <vt:lpstr>suite</vt:lpstr>
      <vt:lpstr>II-4 La forme du pic chromatographique</vt:lpstr>
      <vt:lpstr>L’allure gaussienne d’un pic chromatographique idéal   </vt:lpstr>
      <vt:lpstr>Pic de gausse chiffré</vt:lpstr>
      <vt:lpstr>Isothermes de distributions</vt:lpstr>
      <vt:lpstr>III – L’efficacité de la colonne : Théorie</vt:lpstr>
      <vt:lpstr>III –1 L’efficacité de la colonne : le nombre de plateaux théoriques</vt:lpstr>
      <vt:lpstr>Exemple de séparation par plateaux théoriques</vt:lpstr>
      <vt:lpstr>Description qualitative des pics chromatographiques</vt:lpstr>
      <vt:lpstr>Présentation PowerPoint</vt:lpstr>
      <vt:lpstr>Détermination du nombre de plateaux théoriques d’une colonne</vt:lpstr>
      <vt:lpstr>L’efficacité de la colonne définie par N</vt:lpstr>
      <vt:lpstr>L’efficacité de la colonne définie par la hauteur équivalente à un plateau théorique (HEPT)</vt:lpstr>
      <vt:lpstr>II-5  La sélectivité d’une colonne (α)    </vt:lpstr>
      <vt:lpstr>La sélectivité et l’équilibre thermodynamique</vt:lpstr>
      <vt:lpstr>II-6  La résolution d’une colonne (Rs ou R)   </vt:lpstr>
      <vt:lpstr>Présentation PowerPoint</vt:lpstr>
      <vt:lpstr> La relation entre Rs et N  </vt:lpstr>
      <vt:lpstr>II-7  La Théorie cinétique en chromatographie   </vt:lpstr>
      <vt:lpstr>La courbe de Deemter</vt:lpstr>
      <vt:lpstr>La courbe de Deemter</vt:lpstr>
      <vt:lpstr>La courbe de Deemter (plus de détails mathématiques)</vt:lpstr>
      <vt:lpstr>L’effet dû au terme A (anisotropie d’écoulement : degré de remplissage; écoulement irrégulier de la phase mobile à travers la phase stationnaire)</vt:lpstr>
      <vt:lpstr>La diffusion moléculaire  longitudinale (terme B important en CPG)</vt:lpstr>
      <vt:lpstr>Le terme spécifique au transfert de masse (C)</vt:lpstr>
      <vt:lpstr>Le rôle primordiale de dp</vt:lpstr>
      <vt:lpstr>La perte de charge sur une colonne</vt:lpstr>
      <vt:lpstr>Optimisation des paramètres d’une analyse chromatographique </vt:lpstr>
      <vt:lpstr>L’effet de changement de la longueur de la colonne sur certains paramètres chromatographiques</vt:lpstr>
      <vt:lpstr>suite</vt:lpstr>
      <vt:lpstr>Optimisation de la résolution </vt:lpstr>
      <vt:lpstr>Chromatographie échangeuse d’ions</vt:lpstr>
      <vt:lpstr>CHROMATOGRAPHIE ÉCHANGEUSE D’IONS</vt:lpstr>
      <vt:lpstr>Principe de la CE : étape de lavage</vt:lpstr>
      <vt:lpstr>La chromatographie d’échange étape de la charge</vt:lpstr>
      <vt:lpstr>Etape d’élution</vt:lpstr>
      <vt:lpstr>Présentation PowerPoint</vt:lpstr>
      <vt:lpstr>Molécules concernées</vt:lpstr>
      <vt:lpstr>Les groupements les plus utilisés</vt:lpstr>
      <vt:lpstr>Groupement cationique</vt:lpstr>
      <vt:lpstr>Groupement anionique</vt:lpstr>
      <vt:lpstr>Formes des supports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Utilisateur de Microsoft Office</cp:lastModifiedBy>
  <cp:revision>311</cp:revision>
  <dcterms:created xsi:type="dcterms:W3CDTF">2016-02-22T13:43:48Z</dcterms:created>
  <dcterms:modified xsi:type="dcterms:W3CDTF">2020-03-19T14:28:21Z</dcterms:modified>
</cp:coreProperties>
</file>